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drawings/drawing8.xml" ContentType="application/vnd.openxmlformats-officedocument.drawingml.chartshap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25"/>
  </p:notesMasterIdLst>
  <p:sldIdLst>
    <p:sldId id="320" r:id="rId2"/>
    <p:sldId id="321" r:id="rId3"/>
    <p:sldId id="322" r:id="rId4"/>
    <p:sldId id="399" r:id="rId5"/>
    <p:sldId id="404" r:id="rId6"/>
    <p:sldId id="349" r:id="rId7"/>
    <p:sldId id="400" r:id="rId8"/>
    <p:sldId id="395" r:id="rId9"/>
    <p:sldId id="351" r:id="rId10"/>
    <p:sldId id="354" r:id="rId11"/>
    <p:sldId id="394" r:id="rId12"/>
    <p:sldId id="373" r:id="rId13"/>
    <p:sldId id="331" r:id="rId14"/>
    <p:sldId id="383" r:id="rId15"/>
    <p:sldId id="380" r:id="rId16"/>
    <p:sldId id="384" r:id="rId17"/>
    <p:sldId id="385" r:id="rId18"/>
    <p:sldId id="386" r:id="rId19"/>
    <p:sldId id="387" r:id="rId20"/>
    <p:sldId id="388" r:id="rId21"/>
    <p:sldId id="389" r:id="rId22"/>
    <p:sldId id="403" r:id="rId23"/>
    <p:sldId id="401" r:id="rId24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BC126B"/>
    <a:srgbClr val="FFFF99"/>
    <a:srgbClr val="CCFF66"/>
    <a:srgbClr val="CCFF99"/>
    <a:srgbClr val="6BDE50"/>
    <a:srgbClr val="82E36B"/>
    <a:srgbClr val="69BF90"/>
    <a:srgbClr val="FE6D5E"/>
    <a:srgbClr val="43D2D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3" autoAdjust="0"/>
    <p:restoredTop sz="94548" autoAdjust="0"/>
  </p:normalViewPr>
  <p:slideViewPr>
    <p:cSldViewPr>
      <p:cViewPr>
        <p:scale>
          <a:sx n="100" d="100"/>
          <a:sy n="100" d="100"/>
        </p:scale>
        <p:origin x="-264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Office_Excel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Office_Excel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_____Microsoft_Office_Excel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3"/>
  <c:chart>
    <c:autoTitleDeleted val="1"/>
    <c:view3D>
      <c:rotX val="10"/>
      <c:rotY val="0"/>
      <c:depthPercent val="100"/>
      <c:perspective val="30"/>
    </c:view3D>
    <c:floor>
      <c:spPr>
        <a:solidFill>
          <a:prstClr val="black">
            <a:lumMod val="85000"/>
            <a:alpha val="29000"/>
          </a:prstClr>
        </a:solidFill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chemeClr val="tx1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1113</c:v>
                </c:pt>
                <c:pt idx="1">
                  <c:v>1179</c:v>
                </c:pt>
              </c:numCache>
            </c:numRef>
          </c:val>
        </c:ser>
        <c:dLbls>
          <c:showVal val="1"/>
        </c:dLbls>
        <c:shape val="cylinder"/>
        <c:axId val="60187776"/>
        <c:axId val="60189312"/>
        <c:axId val="0"/>
      </c:bar3DChart>
      <c:catAx>
        <c:axId val="6018777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0189312"/>
        <c:crosses val="autoZero"/>
        <c:auto val="1"/>
        <c:lblAlgn val="ctr"/>
        <c:lblOffset val="100"/>
      </c:catAx>
      <c:valAx>
        <c:axId val="6018931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0187776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noFill/>
    <a:ln>
      <a:noFill/>
    </a:ln>
  </c:spPr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.15853588301654375"/>
          <c:y val="0.17981781786150744"/>
          <c:w val="0.72497457825399636"/>
          <c:h val="0.7178814896433676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47"/>
          <c:dPt>
            <c:idx val="0"/>
            <c:explosion val="1"/>
            <c:spPr>
              <a:solidFill>
                <a:srgbClr val="FF0000"/>
              </a:solidFill>
            </c:spPr>
          </c:dPt>
          <c:dPt>
            <c:idx val="1"/>
            <c:explosion val="21"/>
            <c:spPr>
              <a:solidFill>
                <a:srgbClr val="00B0F0"/>
              </a:solidFill>
            </c:spPr>
          </c:dPt>
          <c:dPt>
            <c:idx val="2"/>
            <c:explosion val="22"/>
            <c:spPr>
              <a:solidFill>
                <a:srgbClr val="00CC00"/>
              </a:solidFill>
            </c:spPr>
          </c:dPt>
          <c:dPt>
            <c:idx val="3"/>
            <c:explosion val="19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</c:dPt>
          <c:dPt>
            <c:idx val="4"/>
            <c:explosion val="22"/>
            <c:spPr>
              <a:solidFill>
                <a:srgbClr val="D60093"/>
              </a:solidFill>
            </c:spPr>
          </c:dPt>
          <c:dPt>
            <c:idx val="5"/>
            <c:explosion val="36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0.2317559536686612"/>
                  <c:y val="-0.24063067066622226"/>
                </c:manualLayout>
              </c:layout>
              <c:tx>
                <c:rich>
                  <a:bodyPr/>
                  <a:lstStyle/>
                  <a:p>
                    <a:r>
                      <a:rPr lang="ru-RU" sz="26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НДФЛ</a:t>
                    </a:r>
                  </a:p>
                  <a:p>
                    <a:r>
                      <a:rPr lang="ru-RU" sz="2600" b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220,2</a:t>
                    </a:r>
                    <a:endParaRPr lang="ru-RU" sz="2600" b="1" dirty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howVal val="1"/>
              <c:showCatName val="1"/>
              <c:separator> </c:separator>
            </c:dLbl>
            <c:dLbl>
              <c:idx val="1"/>
              <c:layout>
                <c:manualLayout>
                  <c:x val="3.5931943626401161E-2"/>
                  <c:y val="5.0563633361725646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/>
                      <a:t>Налоги на имущество </a:t>
                    </a:r>
                    <a:r>
                      <a:rPr lang="ru-RU" b="1" dirty="0" smtClean="0"/>
                      <a:t>80,8</a:t>
                    </a:r>
                    <a:endParaRPr lang="ru-RU" b="1" dirty="0"/>
                  </a:p>
                </c:rich>
              </c:tx>
              <c:showVal val="1"/>
              <c:showCatName val="1"/>
              <c:separator> </c:separator>
            </c:dLbl>
            <c:dLbl>
              <c:idx val="2"/>
              <c:layout>
                <c:manualLayout>
                  <c:x val="-4.8696046558319613E-2"/>
                  <c:y val="8.9296019578071567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Налоги на совокупный доход  (ЕСХН, </a:t>
                    </a:r>
                    <a:r>
                      <a:rPr lang="ru-RU" b="1" dirty="0" err="1" smtClean="0"/>
                      <a:t>ЕНВД,патент</a:t>
                    </a:r>
                    <a:r>
                      <a:rPr lang="ru-RU" b="1" dirty="0" smtClean="0"/>
                      <a:t>)</a:t>
                    </a:r>
                  </a:p>
                  <a:p>
                    <a:r>
                      <a:rPr lang="ru-RU" b="1" dirty="0" smtClean="0"/>
                      <a:t>33,4</a:t>
                    </a:r>
                    <a:endParaRPr lang="ru-RU" b="1" dirty="0"/>
                  </a:p>
                </c:rich>
              </c:tx>
              <c:showVal val="1"/>
              <c:showCatName val="1"/>
              <c:separator> </c:separator>
            </c:dLbl>
            <c:dLbl>
              <c:idx val="3"/>
              <c:layout>
                <c:manualLayout>
                  <c:x val="-0.10581535051922701"/>
                  <c:y val="-4.9821046118332525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latin typeface="+mn-lt"/>
                        <a:cs typeface="Times New Roman" pitchFamily="18" charset="0"/>
                      </a:rPr>
                      <a:t>А</a:t>
                    </a:r>
                    <a:r>
                      <a:rPr lang="ru-RU" b="1" dirty="0" smtClean="0">
                        <a:latin typeface="+mn-lt"/>
                      </a:rPr>
                      <a:t>кцизы</a:t>
                    </a:r>
                  </a:p>
                  <a:p>
                    <a:r>
                      <a:rPr lang="ru-RU" b="1" dirty="0" smtClean="0">
                        <a:latin typeface="+mn-lt"/>
                      </a:rPr>
                      <a:t>12,1</a:t>
                    </a:r>
                    <a:endParaRPr lang="ru-RU" b="1" dirty="0">
                      <a:latin typeface="+mn-lt"/>
                    </a:endParaRPr>
                  </a:p>
                </c:rich>
              </c:tx>
              <c:showVal val="1"/>
              <c:showCatName val="1"/>
              <c:separator> </c:separator>
            </c:dLbl>
            <c:dLbl>
              <c:idx val="4"/>
              <c:layout>
                <c:manualLayout>
                  <c:x val="-3.6648307877905829E-2"/>
                  <c:y val="-0.14112205125356417"/>
                </c:manualLayout>
              </c:layout>
              <c:tx>
                <c:rich>
                  <a:bodyPr/>
                  <a:lstStyle/>
                  <a:p>
                    <a:r>
                      <a:rPr lang="ru-RU" b="1" dirty="0"/>
                      <a:t>Госпошлина</a:t>
                    </a:r>
                  </a:p>
                  <a:p>
                    <a:r>
                      <a:rPr lang="ru-RU" b="1" dirty="0"/>
                      <a:t> </a:t>
                    </a:r>
                    <a:r>
                      <a:rPr lang="ru-RU" b="1" dirty="0" smtClean="0"/>
                      <a:t>7,7</a:t>
                    </a:r>
                    <a:endParaRPr lang="ru-RU" b="1" dirty="0"/>
                  </a:p>
                </c:rich>
              </c:tx>
              <c:showVal val="1"/>
              <c:showCatName val="1"/>
              <c:separator> </c:separator>
            </c:dLbl>
            <c:dLbl>
              <c:idx val="5"/>
              <c:layout>
                <c:manualLayout>
                  <c:x val="-7.6741397565484301E-2"/>
                  <c:y val="-0.13640633293831594"/>
                </c:manualLayout>
              </c:layout>
              <c:tx>
                <c:rich>
                  <a:bodyPr/>
                  <a:lstStyle/>
                  <a:p>
                    <a:r>
                      <a:rPr lang="ru-RU" b="1" dirty="0"/>
                      <a:t>Неналоговые доходы</a:t>
                    </a:r>
                  </a:p>
                  <a:p>
                    <a:r>
                      <a:rPr lang="ru-RU" b="1" dirty="0"/>
                      <a:t> </a:t>
                    </a:r>
                    <a:r>
                      <a:rPr lang="ru-RU" b="1" dirty="0" smtClean="0"/>
                      <a:t>79,3</a:t>
                    </a:r>
                    <a:endParaRPr lang="ru-RU" b="1" dirty="0"/>
                  </a:p>
                </c:rich>
              </c:tx>
              <c:showVal val="1"/>
              <c:showCatName val="1"/>
              <c:separator> </c:separator>
            </c:dLbl>
            <c:dLbl>
              <c:idx val="6"/>
              <c:layout>
                <c:manualLayout>
                  <c:x val="0.16647746861134274"/>
                  <c:y val="2.9629422249596391E-3"/>
                </c:manualLayout>
              </c:layout>
              <c:tx>
                <c:rich>
                  <a:bodyPr/>
                  <a:lstStyle/>
                  <a:p>
                    <a:r>
                      <a:rPr lang="ru-RU" b="1" dirty="0">
                        <a:latin typeface="+mn-lt"/>
                        <a:cs typeface="Times New Roman" pitchFamily="18" charset="0"/>
                      </a:rPr>
                      <a:t>Н</a:t>
                    </a:r>
                    <a:r>
                      <a:rPr lang="ru-RU" b="1" dirty="0">
                        <a:latin typeface="+mn-lt"/>
                      </a:rPr>
                      <a:t>алог на </a:t>
                    </a:r>
                    <a:r>
                      <a:rPr lang="ru-RU" b="1" dirty="0" smtClean="0">
                        <a:latin typeface="+mn-lt"/>
                      </a:rPr>
                      <a:t>прибыль</a:t>
                    </a:r>
                  </a:p>
                  <a:p>
                    <a:r>
                      <a:rPr lang="ru-RU" b="1" dirty="0" smtClean="0">
                        <a:latin typeface="+mn-lt"/>
                      </a:rPr>
                      <a:t> </a:t>
                    </a:r>
                    <a:r>
                      <a:rPr lang="ru-RU" b="1" dirty="0">
                        <a:latin typeface="+mn-lt"/>
                      </a:rPr>
                      <a:t>1,2</a:t>
                    </a:r>
                  </a:p>
                </c:rich>
              </c:tx>
              <c:showVal val="1"/>
              <c:showCatName val="1"/>
              <c:separator> </c:separator>
            </c:dLbl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showCatName val="1"/>
            <c:separator> </c:separator>
            <c:showLeaderLines val="1"/>
          </c:dLbls>
          <c:cat>
            <c:strRef>
              <c:f>Лист1!$A$2:$A$7</c:f>
              <c:strCache>
                <c:ptCount val="6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 (УСНО, ЕСХН, ЕНВД)</c:v>
                </c:pt>
                <c:pt idx="3">
                  <c:v>Акцизы</c:v>
                </c:pt>
                <c:pt idx="4">
                  <c:v>Госпошлина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220.2</c:v>
                </c:pt>
                <c:pt idx="1">
                  <c:v>80.8</c:v>
                </c:pt>
                <c:pt idx="2">
                  <c:v>33.4</c:v>
                </c:pt>
                <c:pt idx="3">
                  <c:v>12.1</c:v>
                </c:pt>
                <c:pt idx="4">
                  <c:v>7.7</c:v>
                </c:pt>
                <c:pt idx="5">
                  <c:v>79.3</c:v>
                </c:pt>
              </c:numCache>
            </c:numRef>
          </c:val>
        </c:ser>
      </c:pie3DChart>
    </c:plotArea>
    <c:plotVisOnly val="1"/>
    <c:dispBlanksAs val="zero"/>
  </c:chart>
  <c:spPr>
    <a:ln w="19050"/>
  </c:spPr>
  <c:txPr>
    <a:bodyPr/>
    <a:lstStyle/>
    <a:p>
      <a:pPr>
        <a:defRPr sz="2000"/>
      </a:pPr>
      <a:endParaRPr lang="ru-RU"/>
    </a:p>
  </c:txPr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20"/>
      <c:hPercent val="100"/>
      <c:rotY val="40"/>
      <c:depthPercent val="100"/>
      <c:rAngAx val="1"/>
    </c:view3D>
    <c:plotArea>
      <c:layout>
        <c:manualLayout>
          <c:layoutTarget val="inner"/>
          <c:xMode val="edge"/>
          <c:yMode val="edge"/>
          <c:x val="9.8378840647968067E-3"/>
          <c:y val="4.8423773488373645E-3"/>
          <c:w val="0.55061862474127143"/>
          <c:h val="0.8049596775499280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2"/>
          <c:dPt>
            <c:idx val="0"/>
            <c:explosion val="21"/>
            <c:spPr>
              <a:solidFill>
                <a:srgbClr val="0033CC"/>
              </a:solidFill>
            </c:spPr>
          </c:dPt>
          <c:dPt>
            <c:idx val="1"/>
            <c:explosion val="17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0.10495605818892632"/>
                  <c:y val="0.1714406391363357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71 млн. 507 тыс.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7.5471731520713317E-5"/>
                  <c:y val="0.1418512788879069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32 млн. 225 тыс.</a:t>
                    </a:r>
                  </a:p>
                </c:rich>
              </c:tx>
              <c:showVal val="1"/>
            </c:dLbl>
            <c:dLbl>
              <c:idx val="2"/>
              <c:delete val="1"/>
            </c:dLbl>
            <c:dLbl>
              <c:idx val="3"/>
              <c:layout>
                <c:manualLayout>
                  <c:x val="6.386502024678592E-2"/>
                  <c:y val="-3.053144519676321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9 млн. 316 тыс.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delete val="1"/>
            </c:dLbl>
            <c:dLbl>
              <c:idx val="5"/>
              <c:layout>
                <c:manualLayout>
                  <c:x val="-5.7894896428881334E-2"/>
                  <c:y val="-9.251152763880929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 млн. 561 тыс.</a:t>
                    </a:r>
                    <a:endParaRPr lang="en-US" dirty="0"/>
                  </a:p>
                </c:rich>
              </c:tx>
              <c:showVal val="1"/>
            </c:dLbl>
            <c:dLbl>
              <c:idx val="6"/>
              <c:delete val="1"/>
            </c:dLbl>
            <c:dLbl>
              <c:idx val="7"/>
              <c:layout>
                <c:manualLayout>
                  <c:x val="4.3433870827807593E-2"/>
                  <c:y val="-4.082597474929008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6,7 млн.</a:t>
                    </a:r>
                    <a:endParaRPr lang="en-US" dirty="0"/>
                  </a:p>
                </c:rich>
              </c:tx>
              <c:showVal val="1"/>
            </c:dLbl>
            <c:spPr>
              <a:noFill/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Лист1!$A$2:$A$9</c:f>
              <c:strCache>
                <c:ptCount val="8"/>
                <c:pt idx="0">
                  <c:v>Земельный налог</c:v>
                </c:pt>
                <c:pt idx="1">
                  <c:v>НДФЛ</c:v>
                </c:pt>
                <c:pt idx="4">
                  <c:v>Имущество физических лиц</c:v>
                </c:pt>
                <c:pt idx="5">
                  <c:v>ЕСХН</c:v>
                </c:pt>
                <c:pt idx="7">
                  <c:v>Неналоговые доходы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71.5</c:v>
                </c:pt>
                <c:pt idx="1">
                  <c:v>32.200000000000003</c:v>
                </c:pt>
                <c:pt idx="4">
                  <c:v>9.3000000000000007</c:v>
                </c:pt>
                <c:pt idx="5">
                  <c:v>5.6</c:v>
                </c:pt>
                <c:pt idx="7">
                  <c:v>6.7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egendEntry>
        <c:idx val="6"/>
        <c:delete val="1"/>
      </c:legendEntry>
      <c:layout>
        <c:manualLayout>
          <c:xMode val="edge"/>
          <c:yMode val="edge"/>
          <c:x val="0.62042145539599003"/>
          <c:y val="0"/>
          <c:w val="0.34953382372990632"/>
          <c:h val="1"/>
        </c:manualLayout>
      </c:layout>
      <c:txPr>
        <a:bodyPr/>
        <a:lstStyle/>
        <a:p>
          <a:pPr>
            <a:defRPr sz="1800" b="1">
              <a:latin typeface="+mn-lt"/>
              <a:cs typeface="Times New Roman" pitchFamily="18" charset="0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3.9205952232988887E-2"/>
          <c:y val="6.9991097132442551E-6"/>
          <c:w val="0.82036993494975652"/>
          <c:h val="0.534699646899141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12"/>
          <c:dLbls>
            <c:dLbl>
              <c:idx val="0"/>
              <c:layout>
                <c:manualLayout>
                  <c:x val="-0.11867467312061207"/>
                  <c:y val="3.5533893979574252E-2"/>
                </c:manualLayout>
              </c:layout>
              <c:spPr>
                <a:solidFill>
                  <a:schemeClr val="bg1"/>
                </a:solidFill>
              </c:spPr>
              <c:txPr>
                <a:bodyPr/>
                <a:lstStyle/>
                <a:p>
                  <a:pPr>
                    <a:defRPr sz="22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0.10933025839439815"/>
                  <c:y val="-0.18235800406188338"/>
                </c:manualLayout>
              </c:layout>
              <c:spPr>
                <a:solidFill>
                  <a:schemeClr val="bg1"/>
                </a:solidFill>
              </c:spPr>
              <c:txPr>
                <a:bodyPr/>
                <a:lstStyle/>
                <a:p>
                  <a:pPr>
                    <a:defRPr sz="22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4.8362681924231654E-3"/>
                  <c:y val="2.5560767000124092E-3"/>
                </c:manualLayout>
              </c:layout>
              <c:spPr>
                <a:solidFill>
                  <a:schemeClr val="bg1"/>
                </a:solidFill>
              </c:spPr>
              <c:txPr>
                <a:bodyPr/>
                <a:lstStyle/>
                <a:p>
                  <a:pPr>
                    <a:defRPr sz="22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3"/>
              <c:layout>
                <c:manualLayout>
                  <c:x val="9.7477435457362968E-2"/>
                  <c:y val="2.5560767000124092E-3"/>
                </c:manualLayout>
              </c:layout>
              <c:tx>
                <c:rich>
                  <a:bodyPr/>
                  <a:lstStyle/>
                  <a:p>
                    <a:pPr>
                      <a:defRPr sz="2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sz="2200" dirty="0" smtClean="0">
                        <a:latin typeface="Times New Roman" pitchFamily="18" charset="0"/>
                        <a:cs typeface="Times New Roman" pitchFamily="18" charset="0"/>
                      </a:rPr>
                      <a:t>6,6</a:t>
                    </a:r>
                    <a:r>
                      <a:rPr lang="en-US" sz="2200" dirty="0" smtClean="0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en-US" sz="2200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>
                <a:solidFill>
                  <a:schemeClr val="bg1"/>
                </a:solidFill>
              </c:spPr>
              <c:showVal val="1"/>
            </c:dLbl>
            <c:delete val="1"/>
          </c:dLbls>
          <c:cat>
            <c:strRef>
              <c:f>Лист1!$A$2:$A$5</c:f>
              <c:strCache>
                <c:ptCount val="4"/>
                <c:pt idx="0">
                  <c:v>Аренда земельных участков - 34,2 млн. рублей</c:v>
                </c:pt>
                <c:pt idx="1">
                  <c:v>Доходы от продажи земли - 36,7 млн. рублей, имущества - 2,2 млн. рублей</c:v>
                </c:pt>
                <c:pt idx="2">
                  <c:v>Аренда имущества - 1,0 млн. рублей</c:v>
                </c:pt>
                <c:pt idx="3">
                  <c:v>Прочие доходы - 5,2 млн. рублей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0.43100000000000022</c:v>
                </c:pt>
                <c:pt idx="1">
                  <c:v>0.46300000000000002</c:v>
                </c:pt>
                <c:pt idx="2">
                  <c:v>1.2999999999999998E-2</c:v>
                </c:pt>
                <c:pt idx="3">
                  <c:v>6.6000000000000003E-2</c:v>
                </c:pt>
              </c:numCache>
            </c:numRef>
          </c:val>
        </c:ser>
      </c:pie3DChart>
    </c:plotArea>
    <c:legend>
      <c:legendPos val="b"/>
      <c:layout>
        <c:manualLayout>
          <c:xMode val="edge"/>
          <c:yMode val="edge"/>
          <c:x val="1.9479396925245859E-2"/>
          <c:y val="0.53553288765016449"/>
          <c:w val="0.96712302560251961"/>
          <c:h val="0.44767006564488276"/>
        </c:manualLayout>
      </c:layout>
      <c:txPr>
        <a:bodyPr/>
        <a:lstStyle/>
        <a:p>
          <a:pPr>
            <a:spcBef>
              <a:spcPts val="0"/>
            </a:spcBef>
            <a:defRPr sz="1800" b="1">
              <a:latin typeface="+mn-lt"/>
              <a:cs typeface="Times New Roman" pitchFamily="18" charset="0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0"/>
            <c:spPr>
              <a:solidFill>
                <a:srgbClr val="00CC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2.5945889993966388E-2"/>
                  <c:y val="-5.995299354856293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1133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2.8828766659962653E-2"/>
                  <c:y val="-4.496474516142170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1171</a:t>
                    </a:r>
                    <a:endParaRPr lang="en-US" dirty="0"/>
                  </a:p>
                </c:rich>
              </c:tx>
              <c:showVal val="1"/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2016 год</c:v>
                </c:pt>
                <c:pt idx="1">
                  <c:v>2017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1133</c:v>
                </c:pt>
                <c:pt idx="1">
                  <c:v>1171</c:v>
                </c:pt>
              </c:numCache>
            </c:numRef>
          </c:val>
        </c:ser>
        <c:gapWidth val="113"/>
        <c:gapDepth val="146"/>
        <c:shape val="cylinder"/>
        <c:axId val="97113216"/>
        <c:axId val="97114752"/>
        <c:axId val="0"/>
      </c:bar3DChart>
      <c:catAx>
        <c:axId val="97113216"/>
        <c:scaling>
          <c:orientation val="minMax"/>
        </c:scaling>
        <c:axPos val="b"/>
        <c:tickLblPos val="nextTo"/>
        <c:crossAx val="97114752"/>
        <c:crosses val="autoZero"/>
        <c:auto val="1"/>
        <c:lblAlgn val="ctr"/>
        <c:lblOffset val="100"/>
      </c:catAx>
      <c:valAx>
        <c:axId val="97114752"/>
        <c:scaling>
          <c:orientation val="minMax"/>
          <c:max val="1300"/>
          <c:min val="1"/>
        </c:scaling>
        <c:delete val="1"/>
        <c:axPos val="l"/>
        <c:numFmt formatCode="General" sourceLinked="1"/>
        <c:tickLblPos val="none"/>
        <c:crossAx val="9711321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rotY val="20"/>
      <c:depthPercent val="60"/>
      <c:perspective val="30"/>
    </c:view3D>
    <c:plotArea>
      <c:layout>
        <c:manualLayout>
          <c:layoutTarget val="inner"/>
          <c:xMode val="edge"/>
          <c:yMode val="edge"/>
          <c:x val="0.15242038495188226"/>
          <c:y val="0.10682164207509633"/>
          <c:w val="0.47288943569553832"/>
          <c:h val="0.7667746979229637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31"/>
          <c:dPt>
            <c:idx val="0"/>
            <c:explosion val="3"/>
            <c:spPr>
              <a:solidFill>
                <a:srgbClr val="0033CC"/>
              </a:solidFill>
              <a:ln>
                <a:solidFill>
                  <a:schemeClr val="accent1"/>
                </a:solidFill>
              </a:ln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00FF00"/>
              </a:solidFill>
            </c:spPr>
          </c:dPt>
          <c:dLbls>
            <c:dLbl>
              <c:idx val="0"/>
              <c:layout>
                <c:manualLayout>
                  <c:x val="-0.24898556430446289"/>
                  <c:y val="0.12415310212032332"/>
                </c:manualLayout>
              </c:layout>
              <c:tx>
                <c:rich>
                  <a:bodyPr/>
                  <a:lstStyle/>
                  <a:p>
                    <a:r>
                      <a:rPr lang="ru-RU" sz="2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Заработная плата 375,2</a:t>
                    </a:r>
                    <a:r>
                      <a:rPr lang="ru-RU" sz="2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  млн. </a:t>
                    </a:r>
                    <a:endParaRPr lang="en-US" sz="2200" dirty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howVal val="1"/>
            </c:dLbl>
            <c:dLbl>
              <c:idx val="1"/>
              <c:layout>
                <c:manualLayout>
                  <c:x val="8.8888888888888947E-4"/>
                  <c:y val="0.11615673674704639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Текущий</a:t>
                    </a:r>
                    <a:r>
                      <a:rPr lang="ru-RU" sz="18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 ремонт  10,2млн.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1.8255577427821523E-2"/>
                  <c:y val="-0.12310133667689142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Приобретение ОС   52,6 млн</a:t>
                    </a:r>
                    <a:r>
                      <a:rPr lang="ru-RU" sz="14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.,   </a:t>
                    </a:r>
                  </a:p>
                  <a:p>
                    <a:endParaRPr lang="en-US" sz="1400" dirty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howVal val="1"/>
            </c:dLbl>
            <c:dLbl>
              <c:idx val="3"/>
              <c:layout>
                <c:manualLayout>
                  <c:x val="0.23333333333333428"/>
                  <c:y val="-3.4557314406406602E-2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Расходы на содержание</a:t>
                    </a:r>
                  </a:p>
                  <a:p>
                    <a:r>
                      <a: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117,8 млн.</a:t>
                    </a:r>
                    <a:endParaRPr lang="en-US" sz="1800" dirty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howVal val="1"/>
            </c:dLbl>
            <c:dLbl>
              <c:idx val="4"/>
              <c:layout>
                <c:manualLayout>
                  <c:x val="0.22709459755030839"/>
                  <c:y val="-2.6914752808184866E-2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Остальные расходы</a:t>
                    </a:r>
                  </a:p>
                  <a:p>
                    <a:r>
                      <a: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 102,5 млн.</a:t>
                    </a:r>
                    <a:endParaRPr lang="en-US" sz="1800" dirty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howVal val="1"/>
            </c:dLbl>
            <c:dLbl>
              <c:idx val="5"/>
              <c:layout>
                <c:manualLayout>
                  <c:x val="4.9095691163606528E-2"/>
                  <c:y val="-1.973350628828184E-4"/>
                </c:manualLayout>
              </c:layout>
              <c:showVal val="1"/>
            </c:dLbl>
            <c:dLbl>
              <c:idx val="6"/>
              <c:layout>
                <c:manualLayout>
                  <c:x val="5.9507310309239433E-2"/>
                  <c:y val="-1.1175263326779318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smtClean="0">
                        <a:latin typeface="Times New Roman" pitchFamily="18" charset="0"/>
                        <a:cs typeface="Times New Roman" pitchFamily="18" charset="0"/>
                      </a:rPr>
                      <a:t>0,8</a:t>
                    </a:r>
                    <a:endParaRPr lang="en-US" sz="2000" b="1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Val val="1"/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Заработная плата</c:v>
                </c:pt>
                <c:pt idx="1">
                  <c:v>Текущий ремонт</c:v>
                </c:pt>
                <c:pt idx="2">
                  <c:v>Приобретения основных средств</c:v>
                </c:pt>
                <c:pt idx="3">
                  <c:v>Расходы на содержание 89,3 млн.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375.2</c:v>
                </c:pt>
                <c:pt idx="1">
                  <c:v>10.200000000000001</c:v>
                </c:pt>
                <c:pt idx="2">
                  <c:v>52.6</c:v>
                </c:pt>
                <c:pt idx="3">
                  <c:v>117.8</c:v>
                </c:pt>
              </c:numCache>
            </c:numRef>
          </c:val>
        </c:ser>
      </c:pie3DChart>
    </c:plotArea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1"/>
            <c:spPr>
              <a:solidFill>
                <a:srgbClr val="00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explosion val="22"/>
            <c:spPr>
              <a:solidFill>
                <a:srgbClr val="FFFF00"/>
              </a:solidFill>
            </c:spPr>
          </c:dPt>
          <c:cat>
            <c:strRef>
              <c:f>Лист1!$A$2:$A$5</c:f>
              <c:strCache>
                <c:ptCount val="4"/>
                <c:pt idx="0">
                  <c:v>Заработная плата</c:v>
                </c:pt>
                <c:pt idx="1">
                  <c:v>Расходы на содержание учреждений культуры</c:v>
                </c:pt>
                <c:pt idx="2">
                  <c:v>Капитальный ремонт муниципальных учреждений культуры</c:v>
                </c:pt>
                <c:pt idx="3">
                  <c:v>Приобретние основных средств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60.2</c:v>
                </c:pt>
                <c:pt idx="1">
                  <c:v>3.2</c:v>
                </c:pt>
                <c:pt idx="2">
                  <c:v>29</c:v>
                </c:pt>
                <c:pt idx="3">
                  <c:v>3.3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5.1161417322834669E-2"/>
          <c:y val="0.65664488572807"/>
          <c:w val="0.89883858267716532"/>
          <c:h val="0.30279455250786436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9.479437088607337E-2"/>
          <c:y val="0.25019354986267583"/>
          <c:w val="0.5122775433669905"/>
          <c:h val="0.5075361512261925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7"/>
          <c:dPt>
            <c:idx val="0"/>
            <c:spPr>
              <a:solidFill>
                <a:srgbClr val="0033CC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00FF00"/>
              </a:solidFill>
            </c:spPr>
          </c:dPt>
          <c:dPt>
            <c:idx val="3"/>
            <c:spPr>
              <a:solidFill>
                <a:srgbClr val="DD2384"/>
              </a:solidFill>
              <a:ln>
                <a:solidFill>
                  <a:srgbClr val="FFFF00"/>
                </a:solidFill>
              </a:ln>
            </c:spPr>
          </c:dPt>
          <c:dPt>
            <c:idx val="4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-0.18532645711768372"/>
                  <c:y val="-0.14965911971502141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smtClean="0">
                        <a:latin typeface="+mn-lt"/>
                        <a:cs typeface="Times New Roman" pitchFamily="18" charset="0"/>
                      </a:rPr>
                      <a:t>Социально- </a:t>
                    </a:r>
                    <a:r>
                      <a:rPr lang="ru-RU" sz="1600" b="1" dirty="0">
                        <a:latin typeface="+mn-lt"/>
                        <a:cs typeface="Times New Roman" pitchFamily="18" charset="0"/>
                      </a:rPr>
                      <a:t>значимые расходы </a:t>
                    </a:r>
                    <a:r>
                      <a:rPr lang="ru-RU" sz="1600" b="1" dirty="0" smtClean="0">
                        <a:latin typeface="+mn-lt"/>
                        <a:cs typeface="Times New Roman" pitchFamily="18" charset="0"/>
                      </a:rPr>
                      <a:t> 259,9 млн. руб.</a:t>
                    </a:r>
                    <a:r>
                      <a:rPr lang="ru-RU" sz="1600" b="1" baseline="0" dirty="0" smtClean="0">
                        <a:latin typeface="+mn-lt"/>
                        <a:cs typeface="Times New Roman" pitchFamily="18" charset="0"/>
                      </a:rPr>
                      <a:t> </a:t>
                    </a:r>
                    <a:r>
                      <a:rPr lang="ru-RU" sz="1600" b="1" dirty="0" smtClean="0">
                        <a:latin typeface="+mn-lt"/>
                        <a:cs typeface="Times New Roman" pitchFamily="18" charset="0"/>
                      </a:rPr>
                      <a:t>(63,8%)</a:t>
                    </a:r>
                    <a:endParaRPr lang="ru-RU" sz="1600" b="1" dirty="0">
                      <a:latin typeface="+mn-lt"/>
                      <a:cs typeface="Times New Roman" pitchFamily="18" charset="0"/>
                    </a:endParaRPr>
                  </a:p>
                </c:rich>
              </c:tx>
              <c:showVal val="1"/>
              <c:showCatName val="1"/>
              <c:separator> </c:separator>
            </c:dLbl>
            <c:dLbl>
              <c:idx val="1"/>
              <c:layout>
                <c:manualLayout>
                  <c:x val="5.0230752405949304E-3"/>
                  <c:y val="2.6340697313173424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smtClean="0">
                        <a:latin typeface="+mn-lt"/>
                        <a:cs typeface="Times New Roman" pitchFamily="18" charset="0"/>
                      </a:rPr>
                      <a:t>Капитальные расходы</a:t>
                    </a:r>
                  </a:p>
                  <a:p>
                    <a:r>
                      <a:rPr lang="ru-RU" sz="1600" b="1" dirty="0" smtClean="0">
                        <a:latin typeface="+mn-lt"/>
                        <a:cs typeface="Times New Roman" pitchFamily="18" charset="0"/>
                      </a:rPr>
                      <a:t>19,1 млн. руб. </a:t>
                    </a:r>
                  </a:p>
                  <a:p>
                    <a:r>
                      <a:rPr lang="ru-RU" sz="1600" b="1" dirty="0" smtClean="0">
                        <a:latin typeface="+mn-lt"/>
                        <a:cs typeface="Times New Roman" pitchFamily="18" charset="0"/>
                      </a:rPr>
                      <a:t>(4,7 %)</a:t>
                    </a:r>
                    <a:endParaRPr lang="ru-RU" sz="1600" b="1" dirty="0">
                      <a:latin typeface="+mn-lt"/>
                      <a:cs typeface="Times New Roman" pitchFamily="18" charset="0"/>
                    </a:endParaRPr>
                  </a:p>
                </c:rich>
              </c:tx>
              <c:showVal val="1"/>
              <c:showCatName val="1"/>
              <c:separator> </c:separator>
            </c:dLbl>
            <c:dLbl>
              <c:idx val="2"/>
              <c:layout>
                <c:manualLayout>
                  <c:x val="4.1209536307961507E-3"/>
                  <c:y val="-4.938447141160851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>
                        <a:latin typeface="Times New Roman" pitchFamily="18" charset="0"/>
                        <a:cs typeface="Times New Roman" pitchFamily="18" charset="0"/>
                      </a:rPr>
                      <a:t>Иные расходы </a:t>
                    </a:r>
                    <a:endParaRPr lang="ru-RU" sz="1600" b="1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r>
                      <a:rPr lang="ru-RU" sz="1600" b="1" dirty="0" smtClean="0">
                        <a:latin typeface="Times New Roman" pitchFamily="18" charset="0"/>
                        <a:cs typeface="Times New Roman" pitchFamily="18" charset="0"/>
                      </a:rPr>
                      <a:t> 109млн. руб.</a:t>
                    </a:r>
                    <a:r>
                      <a:rPr lang="ru-RU" sz="1600" b="1" baseline="0" dirty="0" smtClean="0">
                        <a:latin typeface="Times New Roman" pitchFamily="18" charset="0"/>
                        <a:cs typeface="Times New Roman" pitchFamily="18" charset="0"/>
                      </a:rPr>
                      <a:t> (26,8%)</a:t>
                    </a:r>
                    <a:endParaRPr lang="ru-RU" sz="1600" b="1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Val val="1"/>
              <c:showCatName val="1"/>
              <c:separator> </c:separator>
            </c:dLbl>
            <c:dLbl>
              <c:idx val="3"/>
              <c:layout>
                <c:manualLayout>
                  <c:x val="9.6861849388750768E-2"/>
                  <c:y val="-0.13982781590749249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 err="1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rPr>
                      <a:t>Софинансирование</a:t>
                    </a:r>
                    <a:r>
                      <a:rPr lang="ru-RU" sz="16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rPr>
                      <a:t> </a:t>
                    </a:r>
                    <a:r>
                      <a:rPr lang="ru-RU" sz="1600" b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rPr>
                      <a:t>субсидий</a:t>
                    </a:r>
                  </a:p>
                  <a:p>
                    <a:r>
                      <a:rPr lang="ru-RU" sz="1600" b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rPr>
                      <a:t>  6,2 млн. руб. (1,5%)</a:t>
                    </a:r>
                    <a:endParaRPr lang="ru-RU" sz="1600" b="1" dirty="0">
                      <a:solidFill>
                        <a:schemeClr val="dk1"/>
                      </a:solidFill>
                      <a:latin typeface="+mn-lt"/>
                      <a:ea typeface="+mn-ea"/>
                      <a:cs typeface="Times New Roman" pitchFamily="18" charset="0"/>
                    </a:endParaRPr>
                  </a:p>
                </c:rich>
              </c:tx>
              <c:showVal val="1"/>
              <c:showCatName val="1"/>
              <c:separator> </c:separator>
            </c:dLbl>
            <c:dLbl>
              <c:idx val="4"/>
              <c:layout>
                <c:manualLayout>
                  <c:x val="0.26965454004258593"/>
                  <c:y val="-3.4900537670273644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>
                        <a:latin typeface="+mn-lt"/>
                      </a:rPr>
                      <a:t>Расходы за счет дорожного фонда </a:t>
                    </a:r>
                    <a:r>
                      <a:rPr lang="ru-RU" b="1" dirty="0" smtClean="0">
                        <a:latin typeface="+mn-lt"/>
                      </a:rPr>
                      <a:t> 11,9млн. руб.  (2,9%)</a:t>
                    </a:r>
                    <a:endParaRPr lang="ru-RU" b="1" dirty="0">
                      <a:latin typeface="+mn-lt"/>
                    </a:endParaRPr>
                  </a:p>
                </c:rich>
              </c:tx>
              <c:showVal val="1"/>
              <c:showCatName val="1"/>
              <c:separator> </c:separator>
            </c:dLbl>
            <c:dLbl>
              <c:idx val="5"/>
              <c:layout>
                <c:manualLayout>
                  <c:x val="-6.722363495476473E-2"/>
                  <c:y val="0.10241463509628419"/>
                </c:manualLayout>
              </c:layout>
              <c:showVal val="1"/>
              <c:showCatName val="1"/>
              <c:separator> </c:separator>
            </c:dLbl>
            <c:dLbl>
              <c:idx val="6"/>
              <c:layout>
                <c:manualLayout>
                  <c:x val="5.9559883858044518E-2"/>
                  <c:y val="-0.13257203924333458"/>
                </c:manualLayout>
              </c:layout>
              <c:showVal val="1"/>
              <c:showCatName val="1"/>
              <c:separator> </c:separator>
            </c:dLbl>
            <c:dLbl>
              <c:idx val="7"/>
              <c:layout>
                <c:manualLayout>
                  <c:x val="0"/>
                  <c:y val="0.14411504976953324"/>
                </c:manualLayout>
              </c:layout>
              <c:showVal val="1"/>
              <c:showCatName val="1"/>
              <c:separator> </c:separator>
            </c:dLbl>
            <c:dLbl>
              <c:idx val="8"/>
              <c:layout>
                <c:manualLayout>
                  <c:x val="4.2184262185866052E-2"/>
                  <c:y val="1.6670786639207819E-2"/>
                </c:manualLayout>
              </c:layout>
              <c:showVal val="1"/>
              <c:showCatName val="1"/>
              <c:separator> </c:separator>
            </c:dLbl>
            <c:dLbl>
              <c:idx val="9"/>
              <c:layout>
                <c:manualLayout>
                  <c:x val="7.2177082794562643E-3"/>
                  <c:y val="-4.9574993700813724E-2"/>
                </c:manualLayout>
              </c:layout>
              <c:showVal val="1"/>
              <c:showCatName val="1"/>
              <c:separator> </c:separator>
            </c:dLbl>
            <c:dLbl>
              <c:idx val="10"/>
              <c:layout>
                <c:manualLayout>
                  <c:x val="7.7330656760087324E-2"/>
                  <c:y val="6.5251025555222608E-2"/>
                </c:manualLayout>
              </c:layout>
              <c:showVal val="1"/>
              <c:showCatName val="1"/>
              <c:separator> </c:separator>
            </c:dLbl>
            <c:dLbl>
              <c:idx val="11"/>
              <c:layout>
                <c:manualLayout>
                  <c:x val="-0.10075650522605629"/>
                  <c:y val="-4.5158608344812293E-2"/>
                </c:manualLayout>
              </c:layout>
              <c:showVal val="1"/>
              <c:showCatName val="1"/>
              <c:separator> </c:separator>
            </c:dLbl>
            <c:dLbl>
              <c:idx val="12"/>
              <c:layout>
                <c:manualLayout>
                  <c:x val="6.7161177097504479E-2"/>
                  <c:y val="-4.8313169313384717E-2"/>
                </c:manualLayout>
              </c:layout>
              <c:showVal val="1"/>
              <c:showCatName val="1"/>
              <c:separator> </c:separator>
            </c:dLbl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b="1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showCatName val="1"/>
            <c:separator> 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Социально-значимые расходы</c:v>
                </c:pt>
                <c:pt idx="1">
                  <c:v>Капитальные расходы</c:v>
                </c:pt>
                <c:pt idx="2">
                  <c:v>Иные расходы</c:v>
                </c:pt>
                <c:pt idx="3">
                  <c:v>Софинансирование субсидий</c:v>
                </c:pt>
                <c:pt idx="4">
                  <c:v>Расходы за счет дорожного фонда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259.89999999999986</c:v>
                </c:pt>
                <c:pt idx="1">
                  <c:v>19.100000000000001</c:v>
                </c:pt>
                <c:pt idx="2">
                  <c:v>109</c:v>
                </c:pt>
                <c:pt idx="3">
                  <c:v>6.2</c:v>
                </c:pt>
                <c:pt idx="4">
                  <c:v>11.9</c:v>
                </c:pt>
              </c:numCache>
            </c:numRef>
          </c:val>
        </c:ser>
      </c:pie3DChart>
    </c:plotArea>
    <c:plotVisOnly val="1"/>
    <c:dispBlanksAs val="zero"/>
  </c:chart>
  <c:spPr>
    <a:ln w="19050"/>
  </c:spPr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3"/>
  <c:chart>
    <c:autoTitleDeleted val="1"/>
    <c:view3D>
      <c:rotX val="10"/>
      <c:rotY val="0"/>
      <c:depthPercent val="100"/>
      <c:perspective val="30"/>
    </c:view3D>
    <c:floor>
      <c:spPr>
        <a:solidFill>
          <a:prstClr val="black">
            <a:lumMod val="85000"/>
            <a:alpha val="29000"/>
          </a:prstClr>
        </a:solidFill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chemeClr val="tx1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1133</c:v>
                </c:pt>
                <c:pt idx="1">
                  <c:v>1171</c:v>
                </c:pt>
              </c:numCache>
            </c:numRef>
          </c:val>
        </c:ser>
        <c:dLbls>
          <c:showVal val="1"/>
        </c:dLbls>
        <c:shape val="cylinder"/>
        <c:axId val="67247104"/>
        <c:axId val="67252992"/>
        <c:axId val="0"/>
      </c:bar3DChart>
      <c:catAx>
        <c:axId val="6724710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7252992"/>
        <c:crosses val="autoZero"/>
        <c:auto val="1"/>
        <c:lblAlgn val="ctr"/>
        <c:lblOffset val="100"/>
      </c:catAx>
      <c:valAx>
        <c:axId val="6725299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7247104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noFill/>
    <a:ln>
      <a:noFill/>
    </a:ln>
  </c:spPr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3.5273858460171149E-2"/>
          <c:y val="6.7834343192636794E-3"/>
          <c:w val="0.6139545898408949"/>
          <c:h val="0.9253822224880996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cat>
            <c:strRef>
              <c:f>Лист1!$A$2:$A$3</c:f>
              <c:strCache>
                <c:ptCount val="2"/>
                <c:pt idx="0">
                  <c:v>Собственные доходы            433</c:v>
                </c:pt>
                <c:pt idx="1">
                  <c:v>Безвозмездные поступления 746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433</c:v>
                </c:pt>
                <c:pt idx="1">
                  <c:v>746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7284728220162382"/>
          <c:y val="0.25464886811023635"/>
          <c:w val="0.31577405377897255"/>
          <c:h val="0.60007726377952764"/>
        </c:manualLayout>
      </c:layout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6.7941939476941784E-2"/>
          <c:y val="5.1203988087345137E-2"/>
          <c:w val="0.89024763622956482"/>
          <c:h val="0.7427353501940742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-2.0833333333333412E-2"/>
                  <c:y val="-3.7510310177518456E-2"/>
                </c:manualLayout>
              </c:layout>
              <c:showVal val="1"/>
            </c:dLbl>
            <c:dLbl>
              <c:idx val="1"/>
              <c:layout>
                <c:manualLayout>
                  <c:x val="-2.4305555555555556E-2"/>
                  <c:y val="-3.5165296642381667E-2"/>
                </c:manualLayout>
              </c:layout>
              <c:showVal val="1"/>
            </c:dLbl>
            <c:dLbl>
              <c:idx val="2"/>
              <c:layout>
                <c:manualLayout>
                  <c:x val="-1.8749999999999999E-2"/>
                  <c:y val="9.3750000000001766E-3"/>
                </c:manualLayout>
              </c:layout>
              <c:showVal val="1"/>
            </c:dLbl>
            <c:dLbl>
              <c:idx val="3"/>
              <c:layout>
                <c:manualLayout>
                  <c:x val="5.5555555555555558E-3"/>
                  <c:y val="-6.0170519029949583E-2"/>
                </c:manualLayout>
              </c:layout>
              <c:showVal val="1"/>
            </c:dLbl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sz="2400" b="1">
                    <a:solidFill>
                      <a:schemeClr val="dk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Дотации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40.4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4.7545983236324384E-2"/>
                  <c:y val="-7.0780928555832109E-2"/>
                </c:manualLayout>
              </c:layout>
              <c:showVal val="1"/>
            </c:dLbl>
            <c:dLbl>
              <c:idx val="1"/>
              <c:layout>
                <c:manualLayout>
                  <c:x val="7.6388888888888904E-3"/>
                  <c:y val="-2.3050434265753837E-2"/>
                </c:manualLayout>
              </c:layout>
              <c:showVal val="1"/>
            </c:dLbl>
            <c:dLbl>
              <c:idx val="2"/>
              <c:layout>
                <c:manualLayout>
                  <c:x val="2.0833333333333412E-2"/>
                  <c:y val="-9.3750000000001766E-3"/>
                </c:manualLayout>
              </c:layout>
              <c:showVal val="1"/>
            </c:dLbl>
            <c:dLbl>
              <c:idx val="3"/>
              <c:layout>
                <c:manualLayout>
                  <c:x val="3.1944444444444442E-2"/>
                  <c:y val="-5.5090697258734146E-2"/>
                </c:manualLayout>
              </c:layout>
              <c:showVal val="1"/>
            </c:dLbl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sz="2000" b="1">
                    <a:solidFill>
                      <a:schemeClr val="dk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Дотации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29.5</c:v>
                </c:pt>
              </c:numCache>
            </c:numRef>
          </c:val>
        </c:ser>
        <c:shape val="cylinder"/>
        <c:axId val="68980736"/>
        <c:axId val="68982272"/>
        <c:axId val="0"/>
      </c:bar3DChart>
      <c:catAx>
        <c:axId val="68980736"/>
        <c:scaling>
          <c:orientation val="minMax"/>
        </c:scaling>
        <c:delete val="1"/>
        <c:axPos val="b"/>
        <c:tickLblPos val="none"/>
        <c:crossAx val="68982272"/>
        <c:crosses val="autoZero"/>
        <c:auto val="1"/>
        <c:lblAlgn val="ctr"/>
        <c:lblOffset val="100"/>
      </c:catAx>
      <c:valAx>
        <c:axId val="68982272"/>
        <c:scaling>
          <c:orientation val="minMax"/>
        </c:scaling>
        <c:delete val="1"/>
        <c:axPos val="l"/>
        <c:numFmt formatCode="General" sourceLinked="1"/>
        <c:tickLblPos val="none"/>
        <c:crossAx val="689807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7448255484737588"/>
          <c:y val="0.80568310510301733"/>
          <c:w val="0.45103489030525307"/>
          <c:h val="0.17724889886787201"/>
        </c:manualLayout>
      </c:layout>
      <c:txPr>
        <a:bodyPr/>
        <a:lstStyle/>
        <a:p>
          <a:pPr>
            <a:defRPr sz="2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6.0158500254437003E-2"/>
          <c:y val="2.1156273092962172E-2"/>
          <c:w val="0.79527711863472161"/>
          <c:h val="0.81626922121279977"/>
        </c:manualLayout>
      </c:layout>
      <c:pie3DChart>
        <c:varyColors val="1"/>
      </c:pie3DChart>
    </c:plotArea>
    <c:legend>
      <c:legendPos val="r"/>
      <c:layout>
        <c:manualLayout>
          <c:xMode val="edge"/>
          <c:yMode val="edge"/>
          <c:x val="0"/>
          <c:y val="0.61364727980906564"/>
          <c:w val="0.88222716366145548"/>
          <c:h val="0.3798881985078022"/>
        </c:manualLayout>
      </c:layout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8.1007697068661275E-2"/>
          <c:y val="5.4735297610611529E-2"/>
          <c:w val="0.64482702994549068"/>
          <c:h val="0.7352487730640259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5.2979075034896893E-3"/>
                  <c:y val="-4.5039969103962053E-2"/>
                </c:manualLayout>
              </c:layout>
              <c:tx>
                <c:rich>
                  <a:bodyPr/>
                  <a:lstStyle/>
                  <a:p>
                    <a:r>
                      <a:rPr lang="ru-RU" sz="2000" dirty="0" smtClean="0"/>
                      <a:t>613,6</a:t>
                    </a:r>
                    <a:endParaRPr lang="en-US" sz="2000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2.4305555555555556E-2"/>
                  <c:y val="-3.5165296642381667E-2"/>
                </c:manualLayout>
              </c:layout>
              <c:showVal val="1"/>
            </c:dLbl>
            <c:dLbl>
              <c:idx val="2"/>
              <c:layout>
                <c:manualLayout>
                  <c:x val="-1.8749999999999999E-2"/>
                  <c:y val="9.3750000000001766E-3"/>
                </c:manualLayout>
              </c:layout>
              <c:showVal val="1"/>
            </c:dLbl>
            <c:dLbl>
              <c:idx val="3"/>
              <c:layout>
                <c:manualLayout>
                  <c:x val="5.5555555555555558E-3"/>
                  <c:y val="-6.0170519029949583E-2"/>
                </c:manualLayout>
              </c:layout>
              <c:showVal val="1"/>
            </c:dLbl>
            <c:spPr>
              <a:gradFill rotWithShape="1">
                <a:gsLst>
                  <a:gs pos="0">
                    <a:schemeClr val="tx2">
                      <a:lumMod val="60000"/>
                      <a:lumOff val="40000"/>
                    </a:schemeClr>
                  </a:gs>
                  <a:gs pos="35000">
                    <a:prstClr val="black">
                      <a:tint val="37000"/>
                      <a:satMod val="300000"/>
                    </a:prstClr>
                  </a:gs>
                  <a:gs pos="100000">
                    <a:prstClr val="black">
                      <a:tint val="15000"/>
                      <a:satMod val="350000"/>
                    </a:prst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sz="2400" b="1">
                    <a:solidFill>
                      <a:schemeClr val="dk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Субвенции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613.6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3.7093377162949019E-2"/>
                  <c:y val="-5.958288585218960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574,6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7.6388888888888904E-3"/>
                  <c:y val="-2.3050434265753837E-2"/>
                </c:manualLayout>
              </c:layout>
              <c:showVal val="1"/>
            </c:dLbl>
            <c:dLbl>
              <c:idx val="2"/>
              <c:layout>
                <c:manualLayout>
                  <c:x val="2.0833333333333412E-2"/>
                  <c:y val="-9.3750000000001766E-3"/>
                </c:manualLayout>
              </c:layout>
              <c:showVal val="1"/>
            </c:dLbl>
            <c:dLbl>
              <c:idx val="3"/>
              <c:layout>
                <c:manualLayout>
                  <c:x val="3.1944444444444442E-2"/>
                  <c:y val="-5.5090697258734313E-2"/>
                </c:manualLayout>
              </c:layout>
              <c:showVal val="1"/>
            </c:dLbl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sz="2000" b="1">
                    <a:solidFill>
                      <a:schemeClr val="dk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Субвенции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574.6</c:v>
                </c:pt>
              </c:numCache>
            </c:numRef>
          </c:val>
        </c:ser>
        <c:shape val="cylinder"/>
        <c:axId val="69189632"/>
        <c:axId val="69191168"/>
        <c:axId val="0"/>
      </c:bar3DChart>
      <c:catAx>
        <c:axId val="69189632"/>
        <c:scaling>
          <c:orientation val="minMax"/>
        </c:scaling>
        <c:delete val="1"/>
        <c:axPos val="b"/>
        <c:tickLblPos val="none"/>
        <c:crossAx val="69191168"/>
        <c:crosses val="autoZero"/>
        <c:auto val="1"/>
        <c:lblAlgn val="ctr"/>
        <c:lblOffset val="100"/>
      </c:catAx>
      <c:valAx>
        <c:axId val="69191168"/>
        <c:scaling>
          <c:orientation val="minMax"/>
        </c:scaling>
        <c:delete val="1"/>
        <c:axPos val="l"/>
        <c:numFmt formatCode="General" sourceLinked="1"/>
        <c:tickLblPos val="none"/>
        <c:crossAx val="691896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4121182741183599"/>
          <c:y val="0.88995336497002098"/>
          <c:w val="0.45103489030525346"/>
          <c:h val="9.0450046996541827E-2"/>
        </c:manualLayout>
      </c:layout>
      <c:txPr>
        <a:bodyPr/>
        <a:lstStyle/>
        <a:p>
          <a:pPr>
            <a:defRPr sz="2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6.374901574803149E-2"/>
          <c:y val="4.8647063592973855E-2"/>
          <c:w val="0.84934251415990003"/>
          <c:h val="0.951352936407025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8"/>
          <c:dPt>
            <c:idx val="0"/>
            <c:spPr>
              <a:solidFill>
                <a:srgbClr val="0033CC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0.19393847074795453"/>
                  <c:y val="-5.8303467448339273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224,6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b="1">
                    <a:solidFill>
                      <a:schemeClr val="dk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Социальная политика </c:v>
                </c:pt>
                <c:pt idx="1">
                  <c:v>Национальная экономика</c:v>
                </c:pt>
                <c:pt idx="2">
                  <c:v>Общегосударственные вопросы</c:v>
                </c:pt>
                <c:pt idx="3">
                  <c:v>Образование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224.6</c:v>
                </c:pt>
                <c:pt idx="1">
                  <c:v>5.4</c:v>
                </c:pt>
                <c:pt idx="2">
                  <c:v>2.5</c:v>
                </c:pt>
                <c:pt idx="3">
                  <c:v>344.5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9.6907283516710699E-2"/>
          <c:y val="0.71718047111368965"/>
          <c:w val="0.8764902103617529"/>
          <c:h val="0.28059716275313479"/>
        </c:manualLayout>
      </c:layout>
      <c:txPr>
        <a:bodyPr/>
        <a:lstStyle/>
        <a:p>
          <a:pPr>
            <a:defRPr sz="18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20"/>
      <c:hPercent val="100"/>
      <c:rotY val="40"/>
      <c:depthPercent val="100"/>
      <c:rAngAx val="1"/>
    </c:view3D>
    <c:plotArea>
      <c:layout>
        <c:manualLayout>
          <c:layoutTarget val="inner"/>
          <c:xMode val="edge"/>
          <c:yMode val="edge"/>
          <c:x val="2.3584141463682391E-2"/>
          <c:y val="0.17704862494049994"/>
          <c:w val="0.4972129683895285"/>
          <c:h val="0.7278524025089029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2"/>
          <c:dPt>
            <c:idx val="0"/>
            <c:spPr>
              <a:solidFill>
                <a:srgbClr val="0033CC"/>
              </a:solidFill>
            </c:spPr>
          </c:dPt>
          <c:dPt>
            <c:idx val="1"/>
            <c:spPr>
              <a:solidFill>
                <a:srgbClr val="00CC00"/>
              </a:solidFill>
            </c:spPr>
          </c:dPt>
          <c:cat>
            <c:strRef>
              <c:f>Лист1!$A$2:$A$3</c:f>
              <c:strCache>
                <c:ptCount val="2"/>
                <c:pt idx="0">
                  <c:v>На выполнение полномочий муниципального района</c:v>
                </c:pt>
                <c:pt idx="1">
                  <c:v>На выполнение полномочий сельских поселений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101.8</c:v>
                </c:pt>
                <c:pt idx="1">
                  <c:v>32.200000000000003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49393437456288625"/>
          <c:y val="0"/>
          <c:w val="0.33407429162808294"/>
          <c:h val="1"/>
        </c:manualLayout>
      </c:layout>
      <c:txPr>
        <a:bodyPr/>
        <a:lstStyle/>
        <a:p>
          <a:pPr>
            <a:defRPr sz="2600" b="1">
              <a:latin typeface="+mn-lt"/>
              <a:cs typeface="Times New Roman" pitchFamily="18" charset="0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9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/>
          </c:spPr>
          <c:explosion val="25"/>
          <c:dPt>
            <c:idx val="0"/>
            <c:spPr>
              <a:solidFill>
                <a:srgbClr val="BC126B"/>
              </a:solidFill>
              <a:scene3d>
                <a:camera prst="orthographicFront"/>
                <a:lightRig rig="threePt" dir="t"/>
              </a:scene3d>
              <a:sp3d/>
            </c:spPr>
          </c:dPt>
          <c:dPt>
            <c:idx val="1"/>
            <c:explosion val="23"/>
            <c:spPr/>
          </c:dPt>
          <c:dPt>
            <c:idx val="2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/>
            </c:spPr>
          </c:dPt>
          <c:dPt>
            <c:idx val="4"/>
            <c:spPr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/>
            </c:spPr>
          </c:dPt>
          <c:dPt>
            <c:idx val="5"/>
            <c:spPr>
              <a:solidFill>
                <a:schemeClr val="bg2"/>
              </a:solidFill>
              <a:scene3d>
                <a:camera prst="orthographicFront"/>
                <a:lightRig rig="threePt" dir="t"/>
              </a:scene3d>
              <a:sp3d/>
            </c:spPr>
          </c:dPt>
          <c:dPt>
            <c:idx val="6"/>
            <c:explosion val="30"/>
            <c:spPr>
              <a:solidFill>
                <a:srgbClr val="FF0000"/>
              </a:solidFill>
              <a:ln w="9525" cap="flat" cmpd="sng" algn="ctr">
                <a:solidFill>
                  <a:schemeClr val="accent3">
                    <a:shade val="50000"/>
                    <a:satMod val="103000"/>
                  </a:schemeClr>
                </a:solidFill>
                <a:prstDash val="solid"/>
              </a:ln>
              <a:effectLst>
                <a:outerShdw blurRad="57150" dist="38100" dir="5400000" algn="ctr" rotWithShape="0">
                  <a:schemeClr val="accent3">
                    <a:shade val="9000"/>
                    <a:alpha val="48000"/>
                    <a:satMod val="105000"/>
                  </a:schemeClr>
                </a:outerShdw>
              </a:effectLst>
              <a:scene3d>
                <a:camera prst="orthographicFront"/>
                <a:lightRig rig="threePt" dir="t"/>
              </a:scene3d>
              <a:sp3d/>
            </c:spPr>
          </c:dPt>
          <c:dPt>
            <c:idx val="7"/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  <a:scene3d>
                <a:camera prst="orthographicFront"/>
                <a:lightRig rig="threePt" dir="t"/>
              </a:scene3d>
              <a:sp3d/>
            </c:spPr>
          </c:dPt>
          <c:cat>
            <c:strRef>
              <c:f>Лист1!$A$2:$A$9</c:f>
              <c:strCache>
                <c:ptCount val="8"/>
                <c:pt idx="0">
                  <c:v>Образование</c:v>
                </c:pt>
                <c:pt idx="1">
                  <c:v>Культура</c:v>
                </c:pt>
                <c:pt idx="2">
                  <c:v>Содержание дорог (район и поселения)</c:v>
                </c:pt>
                <c:pt idx="3">
                  <c:v>Поддержка субъектов малого бизеса</c:v>
                </c:pt>
                <c:pt idx="4">
                  <c:v>Здравоохранение</c:v>
                </c:pt>
                <c:pt idx="5">
                  <c:v>Разработка ПСД на строительство, реконструкцию и капитального ремонта ВКХ</c:v>
                </c:pt>
                <c:pt idx="6">
                  <c:v>Строительство и реконструкция объектов водоснабжения</c:v>
                </c:pt>
                <c:pt idx="7">
                  <c:v>Капитальный ремонт объектов ВКХ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24.9</c:v>
                </c:pt>
                <c:pt idx="1">
                  <c:v>50.3</c:v>
                </c:pt>
                <c:pt idx="2">
                  <c:v>14</c:v>
                </c:pt>
                <c:pt idx="3">
                  <c:v>0.30000000000000021</c:v>
                </c:pt>
                <c:pt idx="4">
                  <c:v>18.7</c:v>
                </c:pt>
                <c:pt idx="5">
                  <c:v>2.9</c:v>
                </c:pt>
                <c:pt idx="6">
                  <c:v>12.9</c:v>
                </c:pt>
                <c:pt idx="7">
                  <c:v>3.1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400" kern="5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kern="12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 baseline="0"/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egendEntry>
        <c:idx val="7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59279444157260752"/>
          <c:y val="2.7592591433502678E-2"/>
          <c:w val="0.40187003900626989"/>
          <c:h val="0.97240734512982041"/>
        </c:manualLayout>
      </c:layout>
      <c:spPr>
        <a:ln w="6350"/>
      </c:spPr>
    </c:legend>
    <c:plotVisOnly val="1"/>
  </c:chart>
  <c:spPr>
    <a:noFill/>
    <a:ln>
      <a:noFill/>
    </a:ln>
    <a:scene3d>
      <a:camera prst="orthographicFront"/>
      <a:lightRig rig="threePt" dir="t"/>
    </a:scene3d>
    <a:sp3d>
      <a:bevelT w="6350"/>
    </a:sp3d>
  </c:spPr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0.22112</cdr:x>
      <cdr:y>0.45718</cdr:y>
    </cdr:from>
    <cdr:to>
      <cdr:x>0.3742</cdr:x>
      <cdr:y>0.51814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936104" y="2160240"/>
          <a:ext cx="648072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85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0.21937</cdr:x>
      <cdr:y>0.44098</cdr:y>
    </cdr:from>
    <cdr:to>
      <cdr:x>0.43536</cdr:x>
      <cdr:y>0.63449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28694" y="208367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344,5</a:t>
          </a:r>
        </a:p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0.87251</cdr:x>
      <cdr:y>0.14573</cdr:y>
    </cdr:from>
    <cdr:to>
      <cdr:x>1</cdr:x>
      <cdr:y>0.29146</cdr:y>
    </cdr:to>
    <cdr:sp macro="" textlink="">
      <cdr:nvSpPr>
        <cdr:cNvPr id="14" name="Двойные круглые скобки 13"/>
        <cdr:cNvSpPr/>
      </cdr:nvSpPr>
      <cdr:spPr>
        <a:xfrm xmlns:a="http://schemas.openxmlformats.org/drawingml/2006/main">
          <a:off x="7884433" y="720080"/>
          <a:ext cx="1152063" cy="720077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endParaRPr lang="ru-RU" sz="2800" b="1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0.87654</cdr:x>
      <cdr:y>0.65579</cdr:y>
    </cdr:from>
    <cdr:to>
      <cdr:x>1</cdr:x>
      <cdr:y>0.77237</cdr:y>
    </cdr:to>
    <cdr:sp macro="" textlink="">
      <cdr:nvSpPr>
        <cdr:cNvPr id="3" name="Двойные круглые скобки 2"/>
        <cdr:cNvSpPr/>
      </cdr:nvSpPr>
      <cdr:spPr>
        <a:xfrm xmlns:a="http://schemas.openxmlformats.org/drawingml/2006/main">
          <a:off x="7920850" y="3240360"/>
          <a:ext cx="1115646" cy="576042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endParaRPr lang="ru-RU" sz="2800" b="1" dirty="0" smtClean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0.05578</cdr:x>
      <cdr:y>0.18945</cdr:y>
    </cdr:from>
    <cdr:to>
      <cdr:x>0.47811</cdr:x>
      <cdr:y>0.29146</cdr:y>
    </cdr:to>
    <cdr:sp macro="" textlink="">
      <cdr:nvSpPr>
        <cdr:cNvPr id="4" name="Двойные круглые скобки 3"/>
        <cdr:cNvSpPr/>
      </cdr:nvSpPr>
      <cdr:spPr>
        <a:xfrm xmlns:a="http://schemas.openxmlformats.org/drawingml/2006/main">
          <a:off x="504056" y="936104"/>
          <a:ext cx="3816383" cy="504056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24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Всего 134 </a:t>
          </a:r>
          <a:r>
            <a:rPr lang="ru-RU" sz="26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млн</a:t>
          </a:r>
          <a:r>
            <a:rPr lang="ru-RU" sz="24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. руб.</a:t>
          </a:r>
          <a:endParaRPr lang="ru-RU" sz="2400" b="1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0.90045</cdr:x>
      <cdr:y>0.1603</cdr:y>
    </cdr:from>
    <cdr:to>
      <cdr:x>0.97812</cdr:x>
      <cdr:y>0.28341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 rotWithShape="1">
        <a:blip xmlns:a="http://schemas.openxmlformats.org/drawingml/2006/main" xmlns:r="http://schemas.openxmlformats.org/officeDocument/2006/relationships" r:embed="rId1"/>
        <a:srcRect xmlns:a="http://schemas.openxmlformats.org/drawingml/2006/main" t="1" r="93843" b="44006"/>
        <a:stretch xmlns:a="http://schemas.openxmlformats.org/drawingml/2006/main"/>
      </cdr:blipFill>
      <cdr:spPr>
        <a:xfrm xmlns:a="http://schemas.openxmlformats.org/drawingml/2006/main">
          <a:off x="8136904" y="792088"/>
          <a:ext cx="701849" cy="60827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0.89248</cdr:x>
      <cdr:y>0.65579</cdr:y>
    </cdr:from>
    <cdr:to>
      <cdr:x>0.9794</cdr:x>
      <cdr:y>0.79983</cdr:y>
    </cdr:to>
    <cdr:pic>
      <cdr:nvPicPr>
        <cdr:cNvPr id="5" name="chart"/>
        <cdr:cNvPicPr>
          <a:picLocks xmlns:a="http://schemas.openxmlformats.org/drawingml/2006/main" noChangeAspect="1"/>
        </cdr:cNvPicPr>
      </cdr:nvPicPr>
      <cdr:blipFill rotWithShape="1">
        <a:blip xmlns:a="http://schemas.openxmlformats.org/drawingml/2006/main" xmlns:r="http://schemas.openxmlformats.org/officeDocument/2006/relationships" r:embed="rId2"/>
        <a:srcRect xmlns:a="http://schemas.openxmlformats.org/drawingml/2006/main" l="-145" t="5634" r="94167" b="46123"/>
        <a:stretch xmlns:a="http://schemas.openxmlformats.org/drawingml/2006/main"/>
      </cdr:blipFill>
      <cdr:spPr>
        <a:xfrm xmlns:a="http://schemas.openxmlformats.org/drawingml/2006/main">
          <a:off x="8064896" y="3240360"/>
          <a:ext cx="785455" cy="711753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0.85124</cdr:x>
      <cdr:y>0.02817</cdr:y>
    </cdr:from>
    <cdr:to>
      <cdr:x>0.95573</cdr:x>
      <cdr:y>0.08614</cdr:y>
    </cdr:to>
    <cdr:sp macro="" textlink="">
      <cdr:nvSpPr>
        <cdr:cNvPr id="2" name="Двойные круглые скобки 1"/>
        <cdr:cNvSpPr/>
      </cdr:nvSpPr>
      <cdr:spPr>
        <a:xfrm xmlns:a="http://schemas.openxmlformats.org/drawingml/2006/main">
          <a:off x="7416824" y="144016"/>
          <a:ext cx="910385" cy="296387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onstantia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onstantia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onstantia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onstantia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Constantia"/>
            </a:defRPr>
          </a:lvl5pPr>
          <a:lvl6pPr marL="2286000" algn="l" defTabSz="914400" rtl="0" eaLnBrk="1" latinLnBrk="0" hangingPunct="1">
            <a:defRPr kern="1200">
              <a:solidFill>
                <a:sysClr val="window" lastClr="FFFFFF"/>
              </a:solidFill>
              <a:latin typeface="Constantia"/>
            </a:defRPr>
          </a:lvl6pPr>
          <a:lvl7pPr marL="2743200" algn="l" defTabSz="914400" rtl="0" eaLnBrk="1" latinLnBrk="0" hangingPunct="1">
            <a:defRPr kern="1200">
              <a:solidFill>
                <a:sysClr val="window" lastClr="FFFFFF"/>
              </a:solidFill>
              <a:latin typeface="Constantia"/>
            </a:defRPr>
          </a:lvl7pPr>
          <a:lvl8pPr marL="3200400" algn="l" defTabSz="914400" rtl="0" eaLnBrk="1" latinLnBrk="0" hangingPunct="1">
            <a:defRPr kern="1200">
              <a:solidFill>
                <a:sysClr val="window" lastClr="FFFFFF"/>
              </a:solidFill>
              <a:latin typeface="Constantia"/>
            </a:defRPr>
          </a:lvl8pPr>
          <a:lvl9pPr marL="3657600" algn="l" defTabSz="914400" rtl="0" eaLnBrk="1" latinLnBrk="0" hangingPunct="1">
            <a:defRPr kern="1200">
              <a:solidFill>
                <a:sysClr val="window" lastClr="FFFFFF"/>
              </a:solidFill>
              <a:latin typeface="Constantia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2200" b="1" dirty="0" smtClean="0">
              <a:solidFill>
                <a:sysClr val="windowText" lastClr="000000"/>
              </a:solidFill>
            </a:rPr>
            <a:t>24,9</a:t>
          </a:r>
          <a:endParaRPr lang="ru-RU" sz="22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0.85124</cdr:x>
      <cdr:y>0.14085</cdr:y>
    </cdr:from>
    <cdr:to>
      <cdr:x>0.95573</cdr:x>
      <cdr:y>0.19882</cdr:y>
    </cdr:to>
    <cdr:sp macro="" textlink="">
      <cdr:nvSpPr>
        <cdr:cNvPr id="3" name="Двойные круглые скобки 2"/>
        <cdr:cNvSpPr/>
      </cdr:nvSpPr>
      <cdr:spPr>
        <a:xfrm xmlns:a="http://schemas.openxmlformats.org/drawingml/2006/main">
          <a:off x="7416824" y="720080"/>
          <a:ext cx="910385" cy="296387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onstantia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onstantia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onstantia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onstantia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onstantia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onstantia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onstantia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onstantia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onstantia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2200" b="1" dirty="0" smtClean="0">
              <a:solidFill>
                <a:sysClr val="windowText" lastClr="000000"/>
              </a:solidFill>
            </a:rPr>
            <a:t>50,3</a:t>
          </a:r>
          <a:endParaRPr lang="ru-RU" sz="22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0.8595</cdr:x>
      <cdr:y>0.30986</cdr:y>
    </cdr:from>
    <cdr:to>
      <cdr:x>0.96399</cdr:x>
      <cdr:y>0.36783</cdr:y>
    </cdr:to>
    <cdr:sp macro="" textlink="">
      <cdr:nvSpPr>
        <cdr:cNvPr id="4" name="Двойные круглые скобки 3"/>
        <cdr:cNvSpPr/>
      </cdr:nvSpPr>
      <cdr:spPr>
        <a:xfrm xmlns:a="http://schemas.openxmlformats.org/drawingml/2006/main">
          <a:off x="7488832" y="1584176"/>
          <a:ext cx="910385" cy="296387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onstantia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onstantia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onstantia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onstantia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onstantia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onstantia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onstantia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onstantia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onstantia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2200" b="1" dirty="0" smtClean="0">
              <a:solidFill>
                <a:sysClr val="windowText" lastClr="000000"/>
              </a:solidFill>
            </a:rPr>
            <a:t>14,0</a:t>
          </a:r>
          <a:endParaRPr lang="ru-RU" sz="22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0.8595</cdr:x>
      <cdr:y>0.42254</cdr:y>
    </cdr:from>
    <cdr:to>
      <cdr:x>0.96399</cdr:x>
      <cdr:y>0.48051</cdr:y>
    </cdr:to>
    <cdr:sp macro="" textlink="">
      <cdr:nvSpPr>
        <cdr:cNvPr id="5" name="Двойные круглые скобки 4"/>
        <cdr:cNvSpPr/>
      </cdr:nvSpPr>
      <cdr:spPr>
        <a:xfrm xmlns:a="http://schemas.openxmlformats.org/drawingml/2006/main">
          <a:off x="7488832" y="2160240"/>
          <a:ext cx="910385" cy="296387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onstantia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onstantia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onstantia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onstantia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onstantia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onstantia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onstantia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onstantia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onstantia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2200" b="1" dirty="0" smtClean="0">
              <a:solidFill>
                <a:sysClr val="windowText" lastClr="000000"/>
              </a:solidFill>
            </a:rPr>
            <a:t>0,3</a:t>
          </a:r>
          <a:endParaRPr lang="ru-RU" sz="22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0.8595</cdr:x>
      <cdr:y>0.52113</cdr:y>
    </cdr:from>
    <cdr:to>
      <cdr:x>0.96399</cdr:x>
      <cdr:y>0.5791</cdr:y>
    </cdr:to>
    <cdr:sp macro="" textlink="">
      <cdr:nvSpPr>
        <cdr:cNvPr id="6" name="Двойные круглые скобки 5"/>
        <cdr:cNvSpPr/>
      </cdr:nvSpPr>
      <cdr:spPr>
        <a:xfrm xmlns:a="http://schemas.openxmlformats.org/drawingml/2006/main">
          <a:off x="7488832" y="2664296"/>
          <a:ext cx="910385" cy="296387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onstantia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onstantia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onstantia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onstantia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onstantia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onstantia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onstantia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onstantia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onstantia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2200" b="1" dirty="0" smtClean="0">
              <a:solidFill>
                <a:sysClr val="windowText" lastClr="000000"/>
              </a:solidFill>
            </a:rPr>
            <a:t>18,7</a:t>
          </a:r>
          <a:endParaRPr lang="ru-RU" sz="22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0.87603</cdr:x>
      <cdr:y>0.70423</cdr:y>
    </cdr:from>
    <cdr:to>
      <cdr:x>0.95868</cdr:x>
      <cdr:y>0.76056</cdr:y>
    </cdr:to>
    <cdr:sp macro="" textlink="">
      <cdr:nvSpPr>
        <cdr:cNvPr id="7" name="Двойные круглые скобки 6"/>
        <cdr:cNvSpPr/>
      </cdr:nvSpPr>
      <cdr:spPr>
        <a:xfrm xmlns:a="http://schemas.openxmlformats.org/drawingml/2006/main">
          <a:off x="7632849" y="3600400"/>
          <a:ext cx="720080" cy="288031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onstantia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onstantia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onstantia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onstantia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onstantia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onstantia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onstantia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onstantia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onstantia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2200" b="1" dirty="0" smtClean="0">
              <a:solidFill>
                <a:sysClr val="windowText" lastClr="000000"/>
              </a:solidFill>
            </a:rPr>
            <a:t>2,9</a:t>
          </a:r>
          <a:endParaRPr lang="ru-RU" sz="22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0.86777</cdr:x>
      <cdr:y>0.80282</cdr:y>
    </cdr:from>
    <cdr:to>
      <cdr:x>0.97225</cdr:x>
      <cdr:y>0.86079</cdr:y>
    </cdr:to>
    <cdr:sp macro="" textlink="">
      <cdr:nvSpPr>
        <cdr:cNvPr id="8" name="Двойные круглые скобки 7"/>
        <cdr:cNvSpPr/>
      </cdr:nvSpPr>
      <cdr:spPr>
        <a:xfrm xmlns:a="http://schemas.openxmlformats.org/drawingml/2006/main">
          <a:off x="7560840" y="4104456"/>
          <a:ext cx="910385" cy="296387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onstantia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onstantia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onstantia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onstantia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onstantia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onstantia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onstantia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onstantia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onstantia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2200" b="1" dirty="0" smtClean="0">
              <a:solidFill>
                <a:sysClr val="windowText" lastClr="000000"/>
              </a:solidFill>
            </a:rPr>
            <a:t>12,9</a:t>
          </a:r>
          <a:endParaRPr lang="ru-RU" sz="22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0.86777</cdr:x>
      <cdr:y>0.91549</cdr:y>
    </cdr:from>
    <cdr:to>
      <cdr:x>0.97225</cdr:x>
      <cdr:y>0.97347</cdr:y>
    </cdr:to>
    <cdr:sp macro="" textlink="">
      <cdr:nvSpPr>
        <cdr:cNvPr id="9" name="Двойные круглые скобки 8"/>
        <cdr:cNvSpPr/>
      </cdr:nvSpPr>
      <cdr:spPr>
        <a:xfrm xmlns:a="http://schemas.openxmlformats.org/drawingml/2006/main">
          <a:off x="7560840" y="4680520"/>
          <a:ext cx="910385" cy="296387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onstantia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onstantia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onstantia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onstantia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onstantia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onstantia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onstantia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onstantia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onstantia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2200" b="1" dirty="0" smtClean="0">
              <a:solidFill>
                <a:sysClr val="windowText" lastClr="000000"/>
              </a:solidFill>
            </a:rPr>
            <a:t>3,1</a:t>
          </a:r>
          <a:endParaRPr lang="ru-RU" sz="22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0.62712</cdr:x>
      <cdr:y>0.0347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704001" y="179905"/>
          <a:ext cx="2796957" cy="50046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0.42233</cdr:x>
      <cdr:y>0.16146</cdr:y>
    </cdr:from>
    <cdr:to>
      <cdr:x>0.44662</cdr:x>
      <cdr:y>0.18945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 rot="10800000" flipV="1">
          <a:off x="3816423" y="797801"/>
          <a:ext cx="219456" cy="138303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0.33468</cdr:x>
      <cdr:y>0.08744</cdr:y>
    </cdr:from>
    <cdr:to>
      <cdr:x>0.33468</cdr:x>
      <cdr:y>0.17488</cdr:y>
    </cdr:to>
    <cdr:sp macro="" textlink="">
      <cdr:nvSpPr>
        <cdr:cNvPr id="5" name="Прямая соединительная линия 4"/>
        <cdr:cNvSpPr/>
      </cdr:nvSpPr>
      <cdr:spPr>
        <a:xfrm xmlns:a="http://schemas.openxmlformats.org/drawingml/2006/main" rot="5400000">
          <a:off x="2808312" y="648072"/>
          <a:ext cx="432048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0.39843</cdr:x>
      <cdr:y>0.56835</cdr:y>
    </cdr:from>
    <cdr:to>
      <cdr:x>0.4229</cdr:x>
      <cdr:y>0.66748</cdr:y>
    </cdr:to>
    <cdr:sp macro="" textlink="">
      <cdr:nvSpPr>
        <cdr:cNvPr id="7" name="Прямая соединительная линия 6"/>
        <cdr:cNvSpPr/>
      </cdr:nvSpPr>
      <cdr:spPr>
        <a:xfrm xmlns:a="http://schemas.openxmlformats.org/drawingml/2006/main" rot="16200000" flipH="1">
          <a:off x="3466058" y="2942655"/>
          <a:ext cx="489819" cy="22113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0.57875</cdr:x>
      <cdr:y>0.42993</cdr:y>
    </cdr:from>
    <cdr:to>
      <cdr:x>0.98037</cdr:x>
      <cdr:y>0.99398</cdr:y>
    </cdr:to>
    <cdr:sp macro="" textlink="">
      <cdr:nvSpPr>
        <cdr:cNvPr id="4" name="Двойные круглые скобки 3"/>
        <cdr:cNvSpPr/>
      </cdr:nvSpPr>
      <cdr:spPr>
        <a:xfrm xmlns:a="http://schemas.openxmlformats.org/drawingml/2006/main">
          <a:off x="5292080" y="2304256"/>
          <a:ext cx="3672408" cy="3023035"/>
        </a:xfrm>
        <a:prstGeom xmlns:a="http://schemas.openxmlformats.org/drawingml/2006/main" prst="bracketPair">
          <a:avLst/>
        </a:prstGeom>
        <a:solidFill xmlns:a="http://schemas.openxmlformats.org/drawingml/2006/main">
          <a:srgbClr val="1F497D">
            <a:lumMod val="20000"/>
            <a:lumOff val="80000"/>
            <a:alpha val="70000"/>
          </a:srgbClr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190500" dir="2700000" algn="ctr">
            <a:srgbClr val="4F81BD">
              <a:lumMod val="20000"/>
              <a:lumOff val="80000"/>
              <a:alpha val="90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glow" dir="t">
            <a:rot lat="0" lon="0" rev="4800000"/>
          </a:lightRig>
        </a:scene3d>
        <a:sp3d xmlns:a="http://schemas.openxmlformats.org/drawingml/2006/main" prstMaterial="matte">
          <a:bevelT w="127000" h="635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lIns="0" tIns="0" rIns="0" bIns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just" fontAlgn="auto">
            <a:spcBef>
              <a:spcPts val="0"/>
            </a:spcBef>
            <a:spcAft>
              <a:spcPts val="0"/>
            </a:spcAft>
            <a:defRPr/>
          </a:pPr>
          <a:r>
            <a:rPr lang="ru-RU" sz="20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Всего расходов  555,8 млн.</a:t>
          </a:r>
          <a:r>
            <a:rPr lang="ru-RU" sz="1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</a:p>
        <a:p xmlns:a="http://schemas.openxmlformats.org/drawingml/2006/main">
          <a:pPr algn="just" fontAlgn="auto">
            <a:spcBef>
              <a:spcPts val="0"/>
            </a:spcBef>
            <a:spcAft>
              <a:spcPts val="0"/>
            </a:spcAft>
            <a:defRPr/>
          </a:pPr>
          <a:r>
            <a:rPr lang="ru-RU" sz="1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(из них 174,5 млн. – местный бюджет)</a:t>
          </a:r>
        </a:p>
        <a:p xmlns:a="http://schemas.openxmlformats.org/drawingml/2006/main">
          <a:pPr algn="just" fontAlgn="auto">
            <a:spcBef>
              <a:spcPts val="0"/>
            </a:spcBef>
            <a:spcAft>
              <a:spcPts val="0"/>
            </a:spcAft>
            <a:buFont typeface="Arial" pitchFamily="34" charset="0"/>
            <a:buChar char="•"/>
            <a:defRPr/>
          </a:pPr>
          <a:r>
            <a:rPr lang="ru-RU" sz="1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321,6 млн. –  общее</a:t>
          </a:r>
        </a:p>
        <a:p xmlns:a="http://schemas.openxmlformats.org/drawingml/2006/main">
          <a:pPr algn="just" fontAlgn="auto">
            <a:spcBef>
              <a:spcPts val="0"/>
            </a:spcBef>
            <a:spcAft>
              <a:spcPts val="0"/>
            </a:spcAft>
            <a:defRPr/>
          </a:pPr>
          <a:r>
            <a:rPr lang="ru-RU" sz="1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                        образование</a:t>
          </a:r>
        </a:p>
        <a:p xmlns:a="http://schemas.openxmlformats.org/drawingml/2006/main">
          <a:pPr algn="just" fontAlgn="auto">
            <a:spcBef>
              <a:spcPts val="0"/>
            </a:spcBef>
            <a:spcAft>
              <a:spcPts val="0"/>
            </a:spcAft>
            <a:buFont typeface="Arial" pitchFamily="34" charset="0"/>
            <a:buChar char="•"/>
            <a:defRPr/>
          </a:pPr>
          <a:r>
            <a:rPr lang="ru-RU" sz="1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167,1 млн.  –  дошкольное</a:t>
          </a:r>
        </a:p>
        <a:p xmlns:a="http://schemas.openxmlformats.org/drawingml/2006/main">
          <a:pPr algn="just" fontAlgn="auto">
            <a:spcBef>
              <a:spcPts val="0"/>
            </a:spcBef>
            <a:spcAft>
              <a:spcPts val="0"/>
            </a:spcAft>
            <a:defRPr/>
          </a:pPr>
          <a:r>
            <a:rPr lang="ru-RU" sz="1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                        образование</a:t>
          </a:r>
        </a:p>
        <a:p xmlns:a="http://schemas.openxmlformats.org/drawingml/2006/main">
          <a:pPr algn="l" fontAlgn="auto">
            <a:spcBef>
              <a:spcPts val="0"/>
            </a:spcBef>
            <a:spcAft>
              <a:spcPts val="0"/>
            </a:spcAft>
            <a:defRPr/>
          </a:pPr>
          <a:r>
            <a:rPr lang="ru-RU" sz="1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46,0 млн. –    дополнительное</a:t>
          </a:r>
        </a:p>
        <a:p xmlns:a="http://schemas.openxmlformats.org/drawingml/2006/main">
          <a:pPr algn="just">
            <a:defRPr/>
          </a:pPr>
          <a:r>
            <a:rPr lang="ru-RU" sz="18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                        образование</a:t>
          </a:r>
        </a:p>
        <a:p xmlns:a="http://schemas.openxmlformats.org/drawingml/2006/main">
          <a:pPr algn="just" fontAlgn="auto">
            <a:spcBef>
              <a:spcPts val="0"/>
            </a:spcBef>
            <a:spcAft>
              <a:spcPts val="0"/>
            </a:spcAft>
            <a:defRPr/>
          </a:pPr>
          <a:endParaRPr lang="ru-RU" sz="1800" b="1" dirty="0" smtClean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0.33657</cdr:x>
      <cdr:y>0.13699</cdr:y>
    </cdr:from>
    <cdr:to>
      <cdr:x>0.52557</cdr:x>
      <cdr:y>0.24658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51720" y="720080"/>
          <a:ext cx="1152128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0.25388</cdr:x>
      <cdr:y>0.26027</cdr:y>
    </cdr:from>
    <cdr:to>
      <cdr:x>0.34838</cdr:x>
      <cdr:y>0.3481</cdr:y>
    </cdr:to>
    <cdr:sp macro="" textlink="">
      <cdr:nvSpPr>
        <cdr:cNvPr id="3" name="TextBox 4"/>
        <cdr:cNvSpPr txBox="1"/>
      </cdr:nvSpPr>
      <cdr:spPr>
        <a:xfrm xmlns:a="http://schemas.openxmlformats.org/drawingml/2006/main">
          <a:off x="1547664" y="1368152"/>
          <a:ext cx="576064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ysClr val="window" lastClr="FFFFFF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ysClr val="window" lastClr="FFFFFF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ysClr val="window" lastClr="FFFFFF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ysClr val="window" lastClr="FFFFFF"/>
              </a:solidFill>
              <a:latin typeface="Arial" charset="0"/>
            </a:defRPr>
          </a:lvl9pPr>
        </a:lstStyle>
        <a:p xmlns:a="http://schemas.openxmlformats.org/drawingml/2006/main">
          <a:r>
            <a:rPr lang="ru-RU" sz="2400" b="1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3,3</a:t>
          </a:r>
          <a:endParaRPr lang="ru-RU" sz="2400" b="1" dirty="0">
            <a:solidFill>
              <a:schemeClr val="bg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0.43107</cdr:x>
      <cdr:y>0.39726</cdr:y>
    </cdr:from>
    <cdr:to>
      <cdr:x>0.54919</cdr:x>
      <cdr:y>0.48509</cdr:y>
    </cdr:to>
    <cdr:sp macro="" textlink="">
      <cdr:nvSpPr>
        <cdr:cNvPr id="4" name="TextBox 4"/>
        <cdr:cNvSpPr txBox="1"/>
      </cdr:nvSpPr>
      <cdr:spPr>
        <a:xfrm xmlns:a="http://schemas.openxmlformats.org/drawingml/2006/main">
          <a:off x="2627784" y="2088233"/>
          <a:ext cx="720080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Constantia"/>
            </a:defRPr>
          </a:lvl1pPr>
          <a:lvl2pPr marL="457200" indent="0">
            <a:defRPr sz="1100">
              <a:latin typeface="Constantia"/>
            </a:defRPr>
          </a:lvl2pPr>
          <a:lvl3pPr marL="914400" indent="0">
            <a:defRPr sz="1100">
              <a:latin typeface="Constantia"/>
            </a:defRPr>
          </a:lvl3pPr>
          <a:lvl4pPr marL="1371600" indent="0">
            <a:defRPr sz="1100">
              <a:latin typeface="Constantia"/>
            </a:defRPr>
          </a:lvl4pPr>
          <a:lvl5pPr marL="1828800" indent="0">
            <a:defRPr sz="1100">
              <a:latin typeface="Constantia"/>
            </a:defRPr>
          </a:lvl5pPr>
          <a:lvl6pPr marL="2286000" indent="0">
            <a:defRPr sz="1100">
              <a:latin typeface="Constantia"/>
            </a:defRPr>
          </a:lvl6pPr>
          <a:lvl7pPr marL="2743200" indent="0">
            <a:defRPr sz="1100">
              <a:latin typeface="Constantia"/>
            </a:defRPr>
          </a:lvl7pPr>
          <a:lvl8pPr marL="3200400" indent="0">
            <a:defRPr sz="1100">
              <a:latin typeface="Constantia"/>
            </a:defRPr>
          </a:lvl8pPr>
          <a:lvl9pPr marL="3657600" indent="0">
            <a:defRPr sz="1100">
              <a:latin typeface="Constantia"/>
            </a:defRPr>
          </a:lvl9pPr>
        </a:lstStyle>
        <a:p xmlns:a="http://schemas.openxmlformats.org/drawingml/2006/main">
          <a:r>
            <a:rPr lang="ru-RU" sz="2400" b="1" dirty="0" smtClean="0">
              <a:solidFill>
                <a:sysClr val="windowText" lastClr="000000">
                  <a:lumMod val="95000"/>
                  <a:lumOff val="5000"/>
                </a:sysClr>
              </a:solidFill>
              <a:latin typeface="Times New Roman" pitchFamily="18" charset="0"/>
              <a:cs typeface="Times New Roman" pitchFamily="18" charset="0"/>
            </a:rPr>
            <a:t>60,2</a:t>
          </a:r>
          <a:endParaRPr lang="ru-RU" sz="2400" b="1" dirty="0">
            <a:solidFill>
              <a:sysClr val="windowText" lastClr="000000">
                <a:lumMod val="95000"/>
                <a:lumOff val="5000"/>
              </a:sysClr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0.52557</cdr:x>
      <cdr:y>0.20548</cdr:y>
    </cdr:from>
    <cdr:to>
      <cdr:x>0.80906</cdr:x>
      <cdr:y>0.41096</cdr:y>
    </cdr:to>
    <cdr:sp macro="" textlink="">
      <cdr:nvSpPr>
        <cdr:cNvPr id="5" name="Стрелка углом 4"/>
        <cdr:cNvSpPr/>
      </cdr:nvSpPr>
      <cdr:spPr>
        <a:xfrm xmlns:a="http://schemas.openxmlformats.org/drawingml/2006/main">
          <a:off x="3203848" y="1080120"/>
          <a:ext cx="1728192" cy="1080120"/>
        </a:xfrm>
        <a:prstGeom xmlns:a="http://schemas.openxmlformats.org/drawingml/2006/main" prst="bentArrow">
          <a:avLst/>
        </a:prstGeom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0.62712</cdr:x>
      <cdr:y>0.0347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500726" y="388926"/>
          <a:ext cx="3143272" cy="48577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0.61667</cdr:x>
      <cdr:y>0.09148</cdr:y>
    </cdr:from>
    <cdr:to>
      <cdr:x>1</cdr:x>
      <cdr:y>0.98501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638830" y="479969"/>
          <a:ext cx="3505170" cy="4688077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700" b="1" u="sng" dirty="0" smtClean="0">
              <a:solidFill>
                <a:srgbClr val="FF0000"/>
              </a:solidFill>
              <a:latin typeface="+mn-lt"/>
              <a:cs typeface="Times New Roman" pitchFamily="18" charset="0"/>
            </a:rPr>
            <a:t>Социально-значимые расходы: </a:t>
          </a:r>
        </a:p>
        <a:p xmlns:a="http://schemas.openxmlformats.org/drawingml/2006/main">
          <a:pPr>
            <a:buFontTx/>
            <a:buChar char="-"/>
          </a:pPr>
          <a:r>
            <a:rPr lang="ru-RU" sz="1600" b="1" dirty="0" smtClean="0">
              <a:latin typeface="+mn-lt"/>
              <a:cs typeface="Times New Roman" pitchFamily="18" charset="0"/>
            </a:rPr>
            <a:t>Заработная плата – 191,6 млн. руб. </a:t>
          </a:r>
        </a:p>
        <a:p xmlns:a="http://schemas.openxmlformats.org/drawingml/2006/main">
          <a:pPr>
            <a:buFontTx/>
            <a:buChar char="-"/>
          </a:pPr>
          <a:r>
            <a:rPr lang="ru-RU" sz="1600" b="1" dirty="0" smtClean="0">
              <a:latin typeface="+mn-lt"/>
              <a:cs typeface="Times New Roman" pitchFamily="18" charset="0"/>
            </a:rPr>
            <a:t>Коммунальные расходы – 45,7 млн. руб. </a:t>
          </a:r>
        </a:p>
        <a:p xmlns:a="http://schemas.openxmlformats.org/drawingml/2006/main">
          <a:pPr>
            <a:buFontTx/>
            <a:buChar char="-"/>
          </a:pPr>
          <a:r>
            <a:rPr lang="ru-RU" sz="1600" b="1" dirty="0" smtClean="0">
              <a:latin typeface="+mn-lt"/>
              <a:cs typeface="Times New Roman" pitchFamily="18" charset="0"/>
            </a:rPr>
            <a:t>Питание в учреждениях образования – 13,2 млн. руб. </a:t>
          </a:r>
        </a:p>
        <a:p xmlns:a="http://schemas.openxmlformats.org/drawingml/2006/main">
          <a:pPr>
            <a:buFontTx/>
            <a:buChar char="-"/>
          </a:pPr>
          <a:endParaRPr lang="ru-RU" sz="1600" b="1" dirty="0" smtClean="0">
            <a:latin typeface="+mn-lt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1700" b="1" u="sng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Иные </a:t>
          </a:r>
          <a:r>
            <a:rPr lang="ru-RU" sz="1700" b="1" u="sng" dirty="0">
              <a:solidFill>
                <a:schemeClr val="tx1"/>
              </a:solidFill>
              <a:latin typeface="+mn-lt"/>
              <a:cs typeface="Times New Roman" pitchFamily="18" charset="0"/>
            </a:rPr>
            <a:t>расходы</a:t>
          </a:r>
          <a:r>
            <a:rPr lang="ru-RU" sz="1700" b="1" u="sng" dirty="0" smtClean="0">
              <a:solidFill>
                <a:schemeClr val="tx1"/>
              </a:solidFill>
              <a:latin typeface="+mn-lt"/>
              <a:cs typeface="Times New Roman" pitchFamily="18" charset="0"/>
            </a:rPr>
            <a:t>:</a:t>
          </a:r>
        </a:p>
        <a:p xmlns:a="http://schemas.openxmlformats.org/drawingml/2006/main">
          <a:pPr algn="l">
            <a:buFontTx/>
            <a:buChar char="-"/>
          </a:pPr>
          <a:r>
            <a:rPr lang="ru-RU" sz="1600" b="1" dirty="0" smtClean="0">
              <a:latin typeface="+mn-lt"/>
              <a:cs typeface="Times New Roman" pitchFamily="18" charset="0"/>
            </a:rPr>
            <a:t>Текущий ремонт – 12,3 млн. </a:t>
          </a:r>
          <a:endParaRPr lang="ru-RU" sz="1600" b="1" dirty="0">
            <a:latin typeface="+mn-lt"/>
            <a:cs typeface="Times New Roman" pitchFamily="18" charset="0"/>
          </a:endParaRPr>
        </a:p>
        <a:p xmlns:a="http://schemas.openxmlformats.org/drawingml/2006/main">
          <a:pPr algn="l">
            <a:buFontTx/>
            <a:buChar char="-"/>
          </a:pPr>
          <a:r>
            <a:rPr lang="ru-RU" sz="1600" b="1" dirty="0">
              <a:latin typeface="+mn-lt"/>
              <a:cs typeface="Times New Roman" pitchFamily="18" charset="0"/>
            </a:rPr>
            <a:t> </a:t>
          </a:r>
          <a:r>
            <a:rPr lang="ru-RU" sz="1600" b="1" dirty="0" smtClean="0">
              <a:latin typeface="+mn-lt"/>
              <a:cs typeface="Times New Roman" pitchFamily="18" charset="0"/>
            </a:rPr>
            <a:t>Уплата налогов – 5,9 млн.  </a:t>
          </a:r>
        </a:p>
        <a:p xmlns:a="http://schemas.openxmlformats.org/drawingml/2006/main">
          <a:pPr algn="l">
            <a:buFontTx/>
            <a:buChar char="-"/>
          </a:pPr>
          <a:r>
            <a:rPr lang="ru-RU" sz="1600" b="1" dirty="0">
              <a:cs typeface="Times New Roman" pitchFamily="18" charset="0"/>
            </a:rPr>
            <a:t> </a:t>
          </a:r>
          <a:r>
            <a:rPr lang="ru-RU" sz="1600" b="1" dirty="0" smtClean="0">
              <a:cs typeface="Times New Roman" pitchFamily="18" charset="0"/>
            </a:rPr>
            <a:t>Перевозка школьников – 8,9 млн.</a:t>
          </a:r>
        </a:p>
        <a:p xmlns:a="http://schemas.openxmlformats.org/drawingml/2006/main">
          <a:pPr algn="l">
            <a:buFontTx/>
            <a:buChar char="-"/>
          </a:pPr>
          <a:r>
            <a:rPr lang="ru-RU" sz="1600" b="1" dirty="0">
              <a:latin typeface="+mn-lt"/>
              <a:cs typeface="Times New Roman" pitchFamily="18" charset="0"/>
            </a:rPr>
            <a:t> </a:t>
          </a:r>
          <a:r>
            <a:rPr lang="ru-RU" sz="1600" b="1" dirty="0" smtClean="0">
              <a:latin typeface="+mn-lt"/>
              <a:cs typeface="Times New Roman" pitchFamily="18" charset="0"/>
            </a:rPr>
            <a:t>Благоустройство территорий – </a:t>
          </a:r>
          <a:r>
            <a:rPr lang="ru-RU" sz="1600" b="1" smtClean="0">
              <a:latin typeface="+mn-lt"/>
              <a:cs typeface="Times New Roman" pitchFamily="18" charset="0"/>
            </a:rPr>
            <a:t>24,6 млн.</a:t>
          </a:r>
          <a:endParaRPr lang="ru-RU" sz="1600" b="1" dirty="0" smtClean="0">
            <a:latin typeface="+mn-lt"/>
            <a:cs typeface="Times New Roman" pitchFamily="18" charset="0"/>
          </a:endParaRPr>
        </a:p>
        <a:p xmlns:a="http://schemas.openxmlformats.org/drawingml/2006/main">
          <a:pPr algn="l">
            <a:buFontTx/>
            <a:buChar char="-"/>
          </a:pPr>
          <a:endParaRPr lang="ru-RU" sz="1600" b="1" dirty="0">
            <a:latin typeface="+mn-lt"/>
            <a:cs typeface="Times New Roman" pitchFamily="18" charset="0"/>
          </a:endParaRPr>
        </a:p>
        <a:p xmlns:a="http://schemas.openxmlformats.org/drawingml/2006/main">
          <a:pPr algn="l"/>
          <a:endParaRPr lang="ru-RU" sz="1600" b="1" dirty="0">
            <a:latin typeface="+mn-lt"/>
            <a:cs typeface="Times New Roman" pitchFamily="18" charset="0"/>
          </a:endParaRPr>
        </a:p>
        <a:p xmlns:a="http://schemas.openxmlformats.org/drawingml/2006/main">
          <a:endParaRPr lang="ru-RU" sz="1600" b="1" dirty="0" smtClean="0">
            <a:latin typeface="+mn-lt"/>
            <a:cs typeface="Times New Roman" pitchFamily="18" charset="0"/>
          </a:endParaRPr>
        </a:p>
        <a:p xmlns:a="http://schemas.openxmlformats.org/drawingml/2006/main">
          <a:endParaRPr lang="ru-RU" sz="1600" b="1" dirty="0">
            <a:latin typeface="+mn-lt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75148-EBC4-435B-90A7-B849EB0530FC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5629"/>
            <a:ext cx="5438775" cy="4467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2343B-830F-4BAD-8C62-9864C7B96B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03074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2343B-830F-4BAD-8C62-9864C7B96B9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2343B-830F-4BAD-8C62-9864C7B96B9E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F23047-4206-41DC-B750-F1318FDDAD80}" type="datetimeFigureOut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0D0FF-ABC7-4B80-AE07-10F80107D60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7B9AD8-FF1E-4AB3-BD32-E2CC6C179039}" type="datetimeFigureOut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7DDC78-A292-45AA-A0DF-588B4A56211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19A03-2045-490A-B570-220C87F1969A}" type="datetimeFigureOut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A15F0-BD98-4A42-92AB-2E96C700FFA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5285B7-BE59-4A62-B385-71ADE27440BC}" type="datetimeFigureOut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97923E-F86E-4456-83FE-5CA1942F4A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BCE274-76C4-4D38-8E00-9D19C8AA6389}" type="datetimeFigureOut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9B5A8-0311-458B-AE11-722A893716D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D726BE-FD74-4F0B-8EC8-00E7822AE056}" type="datetimeFigureOut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22978B-F182-4E6C-B16C-26B45861052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937782-2D76-4E31-A41D-864578F938CA}" type="datetimeFigureOut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BB2242-3EA5-44D5-A4AE-CD93CE606E9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8705CE-4A5F-488C-865C-1B1C16A9A204}" type="datetimeFigureOut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C112D7-00C7-48C5-8CCE-20BCBF4C43A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3463C8-6A50-4BFA-8F60-9AE08EE028F4}" type="datetimeFigureOut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BFFCD5-CB11-442A-963B-5A2796F1FAB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8203ED-725A-49F5-AED8-C758D59BDFF1}" type="datetimeFigureOut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FD6E87-08CA-4D11-BF8E-1B43F754FB6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0F1FE4-8549-4D26-BF87-796ADACAEAC3}" type="datetimeFigureOut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AA5A7F75-61BA-49DD-92AD-54616F201D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5F6B1BB-63D2-4A26-806F-3AC5EFBC04E9}" type="datetimeFigureOut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11D3D89-545B-42C8-B520-BCC9F18175A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1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3319" name="Picture 2" descr="C:\Users\Сергей Багдасарович\Desktop\ГЕРБ НОВЫ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838" y="-14288"/>
            <a:ext cx="1497012" cy="1714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Двойные круглые скобки 6"/>
          <p:cNvSpPr/>
          <p:nvPr/>
        </p:nvSpPr>
        <p:spPr>
          <a:xfrm>
            <a:off x="357158" y="2000240"/>
            <a:ext cx="8501122" cy="3841420"/>
          </a:xfrm>
          <a:prstGeom prst="bracketPair">
            <a:avLst/>
          </a:prstGeom>
          <a:solidFill>
            <a:srgbClr val="D0D8E8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«Исполнение  консолидированного бюджета Мясниковского района, управление муниципальными финансами и  имущественными ресурсами в 2017 году»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61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142852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5929322" y="214290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0" y="214290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642910" y="571480"/>
            <a:ext cx="8215370" cy="78581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chemeClr val="tx1"/>
                </a:solidFill>
                <a:cs typeface="Times New Roman" pitchFamily="18" charset="0"/>
              </a:rPr>
              <a:t>Структура собственных доходов консолидированного бюджета за 2017 год (млн. рублей)</a:t>
            </a:r>
            <a:endParaRPr lang="ru-RU" sz="26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16" name="Диаграмма 15"/>
          <p:cNvGraphicFramePr/>
          <p:nvPr/>
        </p:nvGraphicFramePr>
        <p:xfrm>
          <a:off x="428596" y="1673424"/>
          <a:ext cx="785818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6588224" y="1700808"/>
            <a:ext cx="2232248" cy="187106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cs typeface="Times New Roman" pitchFamily="18" charset="0"/>
              </a:rPr>
              <a:t>В бюджете </a:t>
            </a:r>
          </a:p>
          <a:p>
            <a:pPr algn="ctr"/>
            <a:r>
              <a:rPr lang="ru-RU" sz="2200" b="1" dirty="0" smtClean="0">
                <a:cs typeface="Times New Roman" pitchFamily="18" charset="0"/>
              </a:rPr>
              <a:t>района – 43,4%</a:t>
            </a:r>
          </a:p>
          <a:p>
            <a:pPr algn="ctr"/>
            <a:r>
              <a:rPr lang="ru-RU" sz="2200" b="1" dirty="0" smtClean="0">
                <a:cs typeface="Times New Roman" pitchFamily="18" charset="0"/>
              </a:rPr>
              <a:t>В бюджетах поселений  – 7,4 %</a:t>
            </a:r>
            <a:endParaRPr lang="ru-RU" sz="2200" b="1" dirty="0">
              <a:cs typeface="Times New Roman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5643570" y="2500306"/>
            <a:ext cx="937814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войные круглые скобки 18"/>
          <p:cNvSpPr/>
          <p:nvPr/>
        </p:nvSpPr>
        <p:spPr>
          <a:xfrm>
            <a:off x="5715008" y="1928802"/>
            <a:ext cx="729200" cy="444018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rgbClr val="4F81B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51%</a:t>
            </a:r>
            <a:endParaRPr lang="ru-RU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4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1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0" y="142852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929322" y="214290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0" y="764704"/>
            <a:ext cx="8858280" cy="109266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Собственные доходы бюджетов </a:t>
            </a:r>
            <a:r>
              <a:rPr lang="ru-RU" sz="3200" b="1" u="sng" dirty="0" smtClean="0">
                <a:solidFill>
                  <a:schemeClr val="tx1"/>
                </a:solidFill>
                <a:cs typeface="Times New Roman" pitchFamily="18" charset="0"/>
              </a:rPr>
              <a:t>сельских поселений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Всего 125,3 млн. рублей </a:t>
            </a:r>
            <a:endParaRPr lang="ru-RU" sz="2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214290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graphicFrame>
        <p:nvGraphicFramePr>
          <p:cNvPr id="16" name="Диаграмма 15"/>
          <p:cNvGraphicFramePr/>
          <p:nvPr/>
        </p:nvGraphicFramePr>
        <p:xfrm>
          <a:off x="107504" y="1916832"/>
          <a:ext cx="9036496" cy="49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4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1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sp>
        <p:nvSpPr>
          <p:cNvPr id="17" name="Двойные круглые скобки 16"/>
          <p:cNvSpPr/>
          <p:nvPr/>
        </p:nvSpPr>
        <p:spPr>
          <a:xfrm>
            <a:off x="611560" y="692696"/>
            <a:ext cx="7607198" cy="1000132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 smtClean="0">
                <a:solidFill>
                  <a:schemeClr val="tx1"/>
                </a:solidFill>
                <a:cs typeface="Times New Roman" pitchFamily="18" charset="0"/>
              </a:rPr>
              <a:t>Неналоговые доходы консолидированного бюджета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 smtClean="0">
                <a:solidFill>
                  <a:schemeClr val="tx1"/>
                </a:solidFill>
                <a:cs typeface="Times New Roman" pitchFamily="18" charset="0"/>
              </a:rPr>
              <a:t>(79,3 млн. руб. 18,3% от общего дохода)</a:t>
            </a:r>
            <a:endParaRPr lang="ru-RU" sz="25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467544" y="1857364"/>
          <a:ext cx="8319298" cy="5000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285720" y="836712"/>
            <a:ext cx="8572560" cy="109209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Times New Roman" pitchFamily="18" charset="0"/>
              </a:rPr>
              <a:t>Расходы бюджета Мясниковского района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Times New Roman" pitchFamily="18" charset="0"/>
              </a:rPr>
              <a:t>(млн. руб.)</a:t>
            </a:r>
            <a:endParaRPr lang="ru-RU" sz="3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071934" y="4000504"/>
            <a:ext cx="1460500" cy="641350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000496" y="2500306"/>
            <a:ext cx="1714480" cy="576263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9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00760" y="2643182"/>
            <a:ext cx="2286016" cy="34778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chemeClr val="accent1"/>
                </a:solidFill>
              </a:rPr>
              <a:t> 707,9 млн. руб.  - из федерального  и областного бюджета (60,5%)</a:t>
            </a:r>
            <a:endParaRPr lang="ru-RU" sz="22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dirty="0" smtClean="0">
                <a:solidFill>
                  <a:schemeClr val="accent1"/>
                </a:solidFill>
              </a:rPr>
              <a:t>463,2 млн. руб. - из местного  бюджета (39,6%)</a:t>
            </a:r>
            <a:endParaRPr lang="ru-RU" sz="2200" b="1" dirty="0">
              <a:solidFill>
                <a:schemeClr val="accent1"/>
              </a:solidFill>
            </a:endParaRPr>
          </a:p>
        </p:txBody>
      </p:sp>
      <p:graphicFrame>
        <p:nvGraphicFramePr>
          <p:cNvPr id="25" name="Диаграмма 24"/>
          <p:cNvGraphicFramePr/>
          <p:nvPr>
            <p:extLst>
              <p:ext uri="{D42A27DB-BD31-4B8C-83A1-F6EECF244321}">
                <p14:modId xmlns:p14="http://schemas.microsoft.com/office/powerpoint/2010/main" xmlns="" val="714020552"/>
              </p:ext>
            </p:extLst>
          </p:nvPr>
        </p:nvGraphicFramePr>
        <p:xfrm>
          <a:off x="251520" y="2852936"/>
          <a:ext cx="4405322" cy="3389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4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1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Двойные круглые скобки 6"/>
          <p:cNvSpPr/>
          <p:nvPr/>
        </p:nvSpPr>
        <p:spPr>
          <a:xfrm>
            <a:off x="1331640" y="642918"/>
            <a:ext cx="6480720" cy="85725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Расходы в сфере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( 54,1% всех расходов)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xmlns="" val="1659697121"/>
              </p:ext>
            </p:extLst>
          </p:nvPr>
        </p:nvGraphicFramePr>
        <p:xfrm>
          <a:off x="0" y="1340768"/>
          <a:ext cx="9144000" cy="5359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0" y="332656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0" y="1484784"/>
          <a:ext cx="609600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335699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29</a:t>
            </a:r>
            <a:r>
              <a:rPr lang="ru-RU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16632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929322" y="116632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331640" y="642918"/>
            <a:ext cx="6480720" cy="85725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Расходы в сфере культуры</a:t>
            </a:r>
          </a:p>
        </p:txBody>
      </p:sp>
      <p:sp>
        <p:nvSpPr>
          <p:cNvPr id="9" name="Двойные круглые скобки 8"/>
          <p:cNvSpPr/>
          <p:nvPr/>
        </p:nvSpPr>
        <p:spPr>
          <a:xfrm>
            <a:off x="5148064" y="2636912"/>
            <a:ext cx="1008112" cy="504056"/>
          </a:xfrm>
          <a:prstGeom prst="bracketPair">
            <a:avLst/>
          </a:prstGeom>
          <a:solidFill>
            <a:srgbClr val="1F497D">
              <a:lumMod val="20000"/>
              <a:lumOff val="80000"/>
              <a:alpha val="70000"/>
            </a:srgbClr>
          </a:solidFill>
          <a:ln w="25400" cap="flat" cmpd="sng" algn="ctr">
            <a:noFill/>
            <a:prstDash val="solid"/>
          </a:ln>
          <a:effectLst>
            <a:outerShdw blurRad="190500" dir="2700000" algn="ctr">
              <a:srgbClr val="4F81BD">
                <a:lumMod val="20000"/>
                <a:lumOff val="80000"/>
                <a:alpha val="9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Рост на млн</a:t>
            </a:r>
            <a:r>
              <a:rPr lang="ru-RU" sz="2200" b="1" dirty="0" smtClean="0">
                <a:solidFill>
                  <a:sysClr val="windowText" lastClr="000000"/>
                </a:solidFill>
              </a:rPr>
              <a:t>.</a:t>
            </a:r>
            <a:endParaRPr lang="ru-RU" sz="2200" b="1" dirty="0">
              <a:solidFill>
                <a:sysClr val="windowText" lastClr="000000"/>
              </a:solidFill>
            </a:endParaRPr>
          </a:p>
        </p:txBody>
      </p:sp>
      <p:sp>
        <p:nvSpPr>
          <p:cNvPr id="10" name="Двойные круглые скобки 9"/>
          <p:cNvSpPr/>
          <p:nvPr/>
        </p:nvSpPr>
        <p:spPr>
          <a:xfrm>
            <a:off x="5436096" y="4221088"/>
            <a:ext cx="1584176" cy="864096"/>
          </a:xfrm>
          <a:prstGeom prst="bracketPair">
            <a:avLst/>
          </a:prstGeom>
          <a:solidFill>
            <a:srgbClr val="1F497D">
              <a:lumMod val="20000"/>
              <a:lumOff val="80000"/>
              <a:alpha val="70000"/>
            </a:srgbClr>
          </a:solidFill>
          <a:ln w="25400" cap="flat" cmpd="sng" algn="ctr">
            <a:noFill/>
            <a:prstDash val="solid"/>
          </a:ln>
          <a:effectLst>
            <a:outerShdw blurRad="190500" dir="2700000" algn="ctr">
              <a:srgbClr val="4F81BD">
                <a:lumMod val="20000"/>
                <a:lumOff val="80000"/>
                <a:alpha val="9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Всего расходов 121,8 млн</a:t>
            </a:r>
            <a:r>
              <a:rPr lang="ru-RU" sz="16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>
              <a:solidFill>
                <a:sysClr val="windowText" lastClr="000000"/>
              </a:solidFill>
            </a:endParaRPr>
          </a:p>
        </p:txBody>
      </p:sp>
      <p:sp>
        <p:nvSpPr>
          <p:cNvPr id="11" name="Стрелка углом 10"/>
          <p:cNvSpPr/>
          <p:nvPr/>
        </p:nvSpPr>
        <p:spPr>
          <a:xfrm>
            <a:off x="6084168" y="3068960"/>
            <a:ext cx="1728192" cy="1080120"/>
          </a:xfrm>
          <a:prstGeom prst="ben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7884368" y="3068960"/>
            <a:ext cx="1080120" cy="648072"/>
          </a:xfrm>
          <a:prstGeom prst="bracketPair">
            <a:avLst/>
          </a:prstGeom>
          <a:solidFill>
            <a:srgbClr val="1F497D">
              <a:lumMod val="20000"/>
              <a:lumOff val="80000"/>
              <a:alpha val="70000"/>
            </a:srgbClr>
          </a:solidFill>
          <a:ln w="25400" cap="flat" cmpd="sng" algn="ctr">
            <a:noFill/>
            <a:prstDash val="solid"/>
          </a:ln>
          <a:effectLst>
            <a:outerShdw blurRad="190500" dir="2700000" algn="ctr">
              <a:srgbClr val="4F81BD">
                <a:lumMod val="20000"/>
                <a:lumOff val="80000"/>
                <a:alpha val="9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Рост на 45,6 млн</a:t>
            </a:r>
            <a:r>
              <a:rPr lang="ru-RU" sz="1800" b="1" dirty="0" smtClean="0">
                <a:solidFill>
                  <a:sysClr val="windowText" lastClr="000000"/>
                </a:solidFill>
              </a:rPr>
              <a:t>.</a:t>
            </a:r>
            <a:endParaRPr lang="ru-RU" sz="1800" b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2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857356" y="714356"/>
            <a:ext cx="5881856" cy="792088"/>
          </a:xfrm>
          <a:prstGeom prst="bracketPair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400" b="1" dirty="0" smtClean="0">
                <a:solidFill>
                  <a:schemeClr val="tx1"/>
                </a:solidFill>
                <a:cs typeface="Times New Roman" pitchFamily="18" charset="0"/>
              </a:rPr>
              <a:t>Расходы на здравоохранение</a:t>
            </a:r>
            <a:endParaRPr lang="ru-RU" sz="3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0729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" name="Двойные круглые скобки 9"/>
          <p:cNvSpPr/>
          <p:nvPr/>
        </p:nvSpPr>
        <p:spPr>
          <a:xfrm>
            <a:off x="2483768" y="1556792"/>
            <a:ext cx="6480720" cy="4032448"/>
          </a:xfrm>
          <a:prstGeom prst="bracketPai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300" b="1" dirty="0" smtClean="0">
                <a:solidFill>
                  <a:srgbClr val="FF0000"/>
                </a:solidFill>
                <a:cs typeface="Times New Roman" pitchFamily="18" charset="0"/>
              </a:rPr>
              <a:t>Всего расходов за счет бюджета – 22,7 млн.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b="1" dirty="0" smtClean="0">
                <a:solidFill>
                  <a:schemeClr val="accent1"/>
                </a:solidFill>
                <a:cs typeface="Times New Roman" pitchFamily="18" charset="0"/>
              </a:rPr>
              <a:t>Приобретение автомобилей скорой медицинской помощи в том </a:t>
            </a:r>
            <a:r>
              <a:rPr lang="ru-RU" sz="2200" b="1" dirty="0" smtClean="0">
                <a:solidFill>
                  <a:schemeClr val="accent1"/>
                </a:solidFill>
                <a:cs typeface="Times New Roman" pitchFamily="18" charset="0"/>
              </a:rPr>
              <a:t>числе </a:t>
            </a:r>
            <a:r>
              <a:rPr lang="ru-RU" sz="2200" b="1" dirty="0" smtClean="0">
                <a:solidFill>
                  <a:schemeClr val="accent1"/>
                </a:solidFill>
                <a:cs typeface="Times New Roman" pitchFamily="18" charset="0"/>
              </a:rPr>
              <a:t>в рамках проведения чемпионата мира по футболу 2018 год – 7,6 млн. руб.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b="1" dirty="0" smtClean="0">
                <a:solidFill>
                  <a:schemeClr val="accent1"/>
                </a:solidFill>
                <a:cs typeface="Times New Roman" pitchFamily="18" charset="0"/>
              </a:rPr>
              <a:t>Приобретение модульных </a:t>
            </a:r>
            <a:r>
              <a:rPr lang="ru-RU" sz="2200" b="1" dirty="0" err="1" smtClean="0">
                <a:solidFill>
                  <a:schemeClr val="accent1"/>
                </a:solidFill>
                <a:cs typeface="Times New Roman" pitchFamily="18" charset="0"/>
              </a:rPr>
              <a:t>ФАПов</a:t>
            </a:r>
            <a:r>
              <a:rPr lang="ru-RU" sz="2200" b="1" dirty="0" smtClean="0">
                <a:solidFill>
                  <a:schemeClr val="accent1"/>
                </a:solidFill>
                <a:cs typeface="Times New Roman" pitchFamily="18" charset="0"/>
              </a:rPr>
              <a:t> и амбулаторий– 11,2 млн.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b="1" dirty="0" smtClean="0">
                <a:solidFill>
                  <a:schemeClr val="accent1"/>
                </a:solidFill>
                <a:cs typeface="Times New Roman" pitchFamily="18" charset="0"/>
              </a:rPr>
              <a:t>Расходы на оказание медпомощи гражданам Украины – 0,3 млн.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accent1"/>
                </a:solidFill>
                <a:cs typeface="Times New Roman" pitchFamily="18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</a:t>
            </a:r>
            <a:r>
              <a:rPr lang="ru-RU" sz="1600" b="1" cap="all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- 2017</a:t>
            </a:r>
            <a:endParaRPr lang="ru-RU" sz="1600" b="1" cap="all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Fill>
                <a:solidFill>
                  <a:schemeClr val="accent4">
                    <a:lumMod val="50000"/>
                  </a:schemeClr>
                </a:solidFill>
              </a:u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0" name="Двойные круглые скобки 29"/>
          <p:cNvSpPr/>
          <p:nvPr/>
        </p:nvSpPr>
        <p:spPr>
          <a:xfrm>
            <a:off x="683568" y="5661248"/>
            <a:ext cx="7416824" cy="1080120"/>
          </a:xfrm>
          <a:prstGeom prst="bracketPai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smtClean="0">
                <a:solidFill>
                  <a:schemeClr val="accent1"/>
                </a:solidFill>
                <a:cs typeface="Times New Roman" pitchFamily="18" charset="0"/>
              </a:rPr>
              <a:t>Расходы на социальную политику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dirty="0" smtClean="0">
                <a:solidFill>
                  <a:schemeClr val="accent1"/>
                </a:solidFill>
                <a:cs typeface="Times New Roman" pitchFamily="18" charset="0"/>
              </a:rPr>
              <a:t>всего – 232,1 млн.</a:t>
            </a:r>
            <a:endParaRPr lang="ru-RU" sz="3000" b="1" dirty="0">
              <a:solidFill>
                <a:schemeClr val="accent1"/>
              </a:solidFill>
              <a:cs typeface="Times New Roman" pitchFamily="18" charset="0"/>
            </a:endParaRPr>
          </a:p>
        </p:txBody>
      </p:sp>
      <p:sp>
        <p:nvSpPr>
          <p:cNvPr id="11" name="Двойные круглые скобки 10"/>
          <p:cNvSpPr/>
          <p:nvPr/>
        </p:nvSpPr>
        <p:spPr>
          <a:xfrm>
            <a:off x="179512" y="2348880"/>
            <a:ext cx="1944216" cy="1800200"/>
          </a:xfrm>
          <a:prstGeom prst="bracketPai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Расходы за счет ОМС  174,2 млн.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2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142976" y="692696"/>
            <a:ext cx="7143800" cy="79208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Times New Roman" pitchFamily="18" charset="0"/>
              </a:rPr>
              <a:t>Расходы на национальную экономику</a:t>
            </a:r>
            <a:endParaRPr lang="ru-RU" sz="3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0729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" name="Двойные круглые скобки 9"/>
          <p:cNvSpPr/>
          <p:nvPr/>
        </p:nvSpPr>
        <p:spPr>
          <a:xfrm>
            <a:off x="2483768" y="1556792"/>
            <a:ext cx="4320480" cy="41950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Всего расходов – 31.6 млн. </a:t>
            </a:r>
            <a:endParaRPr lang="ru-RU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395536" y="2060848"/>
            <a:ext cx="8280920" cy="648072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Дорожное хозяйство – 28,0 млн.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395536" y="2780928"/>
            <a:ext cx="8280920" cy="722930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Поддержка сельского хозяйства – 1,0 млн</a:t>
            </a: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sp>
        <p:nvSpPr>
          <p:cNvPr id="29" name="Двойные круглые скобки 28"/>
          <p:cNvSpPr/>
          <p:nvPr/>
        </p:nvSpPr>
        <p:spPr>
          <a:xfrm>
            <a:off x="395536" y="3573016"/>
            <a:ext cx="8280920" cy="720080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Поддержка малого бизнеса – 1,0 млн.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3" name="Двойные круглые скобки 22"/>
          <p:cNvSpPr/>
          <p:nvPr/>
        </p:nvSpPr>
        <p:spPr>
          <a:xfrm>
            <a:off x="395536" y="4437112"/>
            <a:ext cx="8280920" cy="785818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Возмещение убытков по пассажирским перевозкам – 1,6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2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547664" y="692696"/>
            <a:ext cx="6169888" cy="79208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Расходы на жилищно-коммунальное хозяйство и благоустройство</a:t>
            </a:r>
            <a:endParaRPr lang="ru-RU" sz="2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0729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" name="Двойные круглые скобки 9"/>
          <p:cNvSpPr/>
          <p:nvPr/>
        </p:nvSpPr>
        <p:spPr>
          <a:xfrm>
            <a:off x="2015716" y="2152513"/>
            <a:ext cx="5112568" cy="419508"/>
          </a:xfrm>
          <a:prstGeom prst="bracketPair">
            <a:avLst/>
          </a:prstGeom>
          <a:solidFill>
            <a:schemeClr val="tx1"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FF0000"/>
                </a:solidFill>
                <a:cs typeface="Times New Roman" pitchFamily="18" charset="0"/>
              </a:rPr>
              <a:t>Всего расходов на ЖКХ– 86,6 млн. </a:t>
            </a:r>
            <a:endParaRPr lang="ru-RU" sz="24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251520" y="2780928"/>
            <a:ext cx="8568952" cy="722930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Организация водоснабжения и теплоснабжения – 31,4млн.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sp>
        <p:nvSpPr>
          <p:cNvPr id="23" name="Двойные круглые скобки 22"/>
          <p:cNvSpPr/>
          <p:nvPr/>
        </p:nvSpPr>
        <p:spPr>
          <a:xfrm>
            <a:off x="251520" y="3717032"/>
            <a:ext cx="8568952" cy="600608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 Возмещение предприятиям ЖКХ – 1,1 млн.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1" name="Двойные круглые скобки 10"/>
          <p:cNvSpPr/>
          <p:nvPr/>
        </p:nvSpPr>
        <p:spPr>
          <a:xfrm>
            <a:off x="683568" y="4509120"/>
            <a:ext cx="7416824" cy="600608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 Всего расходов на благоустройство – 54 млн.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251520" y="5445224"/>
            <a:ext cx="3456384" cy="600608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 Уличное освещение – 22 млн.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5004048" y="5445224"/>
            <a:ext cx="3456384" cy="600608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 Прочие расходы– 30,1 млн.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5" name="Двойные круглые скобки 14"/>
          <p:cNvSpPr/>
          <p:nvPr/>
        </p:nvSpPr>
        <p:spPr>
          <a:xfrm>
            <a:off x="3059832" y="6257392"/>
            <a:ext cx="3456384" cy="600608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 Озеленение– 1,9 млн.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2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29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467544" y="1124744"/>
            <a:ext cx="8280920" cy="648072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Содержание МФЦ– 11,2 млн.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467544" y="1916832"/>
            <a:ext cx="8280920" cy="722930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Создание и развитие информационной и телекоммуникационной инфраструктуры –0,9 млн.</a:t>
            </a:r>
            <a:endParaRPr lang="ru-RU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428596" y="4000504"/>
            <a:ext cx="6384202" cy="2372844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Физическая культура и спорт – 2,7 млн.</a:t>
            </a:r>
            <a:endParaRPr lang="ru-RU" sz="2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1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528439" y="1209129"/>
            <a:ext cx="3236545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Доходы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млн. рублей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5644182" y="1209129"/>
            <a:ext cx="3096344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Расходы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млн. рублей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>
            <a:off x="964393" y="3536140"/>
            <a:ext cx="6572272" cy="7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Диаграмма 11"/>
          <p:cNvGraphicFramePr/>
          <p:nvPr/>
        </p:nvGraphicFramePr>
        <p:xfrm>
          <a:off x="-180528" y="2636912"/>
          <a:ext cx="4608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Диаграмма 16"/>
          <p:cNvGraphicFramePr/>
          <p:nvPr/>
        </p:nvGraphicFramePr>
        <p:xfrm>
          <a:off x="4283968" y="2708920"/>
          <a:ext cx="4608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2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714480" y="692696"/>
            <a:ext cx="6169888" cy="79208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Капитальные расходы консолидированного бюджета</a:t>
            </a:r>
            <a:endParaRPr lang="ru-RU" sz="2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0729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" name="Двойные круглые скобки 9"/>
          <p:cNvSpPr/>
          <p:nvPr/>
        </p:nvSpPr>
        <p:spPr>
          <a:xfrm>
            <a:off x="2483768" y="1628800"/>
            <a:ext cx="4320480" cy="432048"/>
          </a:xfrm>
          <a:prstGeom prst="bracketPair">
            <a:avLst/>
          </a:prstGeom>
          <a:solidFill>
            <a:schemeClr val="tx2">
              <a:lumMod val="40000"/>
              <a:lumOff val="6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  <a:cs typeface="Times New Roman" pitchFamily="18" charset="0"/>
              </a:rPr>
              <a:t>  Всего – 154,1 млн.  </a:t>
            </a:r>
            <a:endParaRPr lang="ru-RU" sz="28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395536" y="2348880"/>
            <a:ext cx="8280920" cy="648072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 Капитальный ремонт – 34,2 млн</a:t>
            </a: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  <a:endParaRPr lang="ru-RU" sz="2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395536" y="3356992"/>
            <a:ext cx="8280920" cy="722930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Приобретение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основных средств – 98,8 млн.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sp>
        <p:nvSpPr>
          <p:cNvPr id="29" name="Двойные круглые скобки 28"/>
          <p:cNvSpPr/>
          <p:nvPr/>
        </p:nvSpPr>
        <p:spPr>
          <a:xfrm>
            <a:off x="395536" y="4509120"/>
            <a:ext cx="8280920" cy="720080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Строительство и реконструкция – 21,1 млн.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/>
          <p:cNvCxnSpPr/>
          <p:nvPr/>
        </p:nvCxnSpPr>
        <p:spPr>
          <a:xfrm>
            <a:off x="0" y="9005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3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4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0" y="571480"/>
            <a:ext cx="9144000" cy="78581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cs typeface="Arial" charset="0"/>
              </a:rPr>
              <a:t>Структура </a:t>
            </a:r>
            <a:r>
              <a:rPr lang="ru-RU" sz="2800" b="1" dirty="0" smtClean="0">
                <a:solidFill>
                  <a:schemeClr val="tx1"/>
                </a:solidFill>
                <a:cs typeface="Arial" charset="0"/>
              </a:rPr>
              <a:t>расходов за счет средств местного бюджета</a:t>
            </a:r>
            <a:endParaRPr lang="ru-RU" sz="2800" b="1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058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xmlns="" val="640095379"/>
              </p:ext>
            </p:extLst>
          </p:nvPr>
        </p:nvGraphicFramePr>
        <p:xfrm>
          <a:off x="0" y="1357298"/>
          <a:ext cx="9144000" cy="5246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929322" y="16148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0" y="142852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15816" y="5589240"/>
            <a:ext cx="2376264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Всего: 406,1млн.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1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357158" y="620688"/>
            <a:ext cx="8429684" cy="80804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Times New Roman" pitchFamily="18" charset="0"/>
              </a:rPr>
              <a:t>Финансовая помощь сельским поселениям</a:t>
            </a:r>
            <a:endParaRPr lang="ru-RU" sz="3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9705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142852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5929322" y="214290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-2016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77600491"/>
              </p:ext>
            </p:extLst>
          </p:nvPr>
        </p:nvGraphicFramePr>
        <p:xfrm>
          <a:off x="488570" y="1700808"/>
          <a:ext cx="8210812" cy="2877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4046"/>
                <a:gridCol w="1210301"/>
                <a:gridCol w="1368152"/>
                <a:gridCol w="1296144"/>
                <a:gridCol w="1512169"/>
              </a:tblGrid>
              <a:tr h="747899"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Дотации из областного бюджета</a:t>
                      </a:r>
                      <a:endParaRPr lang="ru-RU" sz="1000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Сбалансированность (районный бюджет)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Целевая помощь (районный бюджет)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Всего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61072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err="1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Большесальское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i="0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i="0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i="0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i="0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1072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Калининское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906,3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2761,0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164,6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3831,9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662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err="1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Краснокрымское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1072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Крымское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1971,2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1023,4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2994,6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860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err="1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Недвиговское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5957,5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500,0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6457,5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1072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Петровское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3953,1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839,0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270,2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5062,3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860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err="1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Чалтырское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1072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Всего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10816,9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5571,2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1958,2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18346,3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-32" y="214290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</p:spTree>
    <p:extLst>
      <p:ext uri="{BB962C8B-B14F-4D97-AF65-F5344CB8AC3E}">
        <p14:creationId xmlns="" xmlns:p14="http://schemas.microsoft.com/office/powerpoint/2010/main" val="369134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74536977"/>
              </p:ext>
            </p:extLst>
          </p:nvPr>
        </p:nvGraphicFramePr>
        <p:xfrm>
          <a:off x="395532" y="731838"/>
          <a:ext cx="8280927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6"/>
                <a:gridCol w="720080"/>
                <a:gridCol w="864096"/>
                <a:gridCol w="648072"/>
                <a:gridCol w="792088"/>
                <a:gridCol w="720080"/>
                <a:gridCol w="648072"/>
                <a:gridCol w="720080"/>
                <a:gridCol w="720083"/>
              </a:tblGrid>
              <a:tr h="370840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Информация о доходах, расходах и дефиците бюджета </a:t>
                      </a:r>
                      <a:r>
                        <a:rPr lang="ru-RU" sz="1000" b="0" i="0" u="none" strike="noStrike" dirty="0" err="1">
                          <a:effectLst/>
                          <a:latin typeface="Arial Cyr"/>
                        </a:rPr>
                        <a:t>Мясниковского</a:t>
                      </a:r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 района и бюджетов сельских поселений </a:t>
                      </a:r>
                      <a:r>
                        <a:rPr lang="ru-RU" sz="1000" b="0" i="0" u="none" strike="noStrike" dirty="0" err="1">
                          <a:effectLst/>
                          <a:latin typeface="Arial Cyr"/>
                        </a:rPr>
                        <a:t>Мясниковского</a:t>
                      </a:r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 района в </a:t>
                      </a:r>
                      <a:r>
                        <a:rPr lang="ru-RU" sz="1000" b="0" i="0" u="none" strike="noStrike" dirty="0" smtClean="0">
                          <a:effectLst/>
                          <a:latin typeface="Arial Cyr"/>
                        </a:rPr>
                        <a:t>2017 </a:t>
                      </a:r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году (</a:t>
                      </a:r>
                      <a:r>
                        <a:rPr lang="ru-RU" sz="1000" b="0" i="0" u="none" strike="noStrike" dirty="0" err="1">
                          <a:effectLst/>
                          <a:latin typeface="Arial Cyr"/>
                        </a:rPr>
                        <a:t>тыс.рублей</a:t>
                      </a:r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Наименование поселения</a:t>
                      </a: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Доходы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Расходы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дефицит(-), профицит(+)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План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Факт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% исполнения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План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Факт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% исполнения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План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Факт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 err="1">
                          <a:effectLst/>
                          <a:latin typeface="Arial Cyr"/>
                        </a:rPr>
                        <a:t>Мясниковский</a:t>
                      </a:r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 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1 025 669,9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1 043 970,6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101,7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1 045 198,1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1 027 485,4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98,3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-19 528,2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16 485,2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Большесальское сельское поселение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30 259,4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28 055,1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92,7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32 870,6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27 490,8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83,6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-2 611,2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564,3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Калининское сельское поселение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15 328,4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15 653,9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102,1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15 624,5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15 395,9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98,5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-296,1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258,0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 err="1">
                          <a:effectLst/>
                          <a:latin typeface="Arial Cyr"/>
                        </a:rPr>
                        <a:t>Краснокрыское</a:t>
                      </a:r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 сельское поселение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14 341,4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20 220,8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141,0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23 341,4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21 323,8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91,4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-9 000,0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-1 103,0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Крымское сельское поселение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26 272,8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27 134,8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103,3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26 312,5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26 126,5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99,3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-39,7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1 008,3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Недвиговское сельское поселение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15 620,5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15 306,9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98,0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16 668,9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16 254,0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97,5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-1 048,4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-947,1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Петровское сельское поселение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10 783,1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11 114,3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103,7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11 281,4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10 576,8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93,8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-498,3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537,5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 err="1">
                          <a:effectLst/>
                          <a:latin typeface="Arial Cyr"/>
                        </a:rPr>
                        <a:t>Чалтырское</a:t>
                      </a:r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 сельское поселение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67 992,0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64 673,6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95,1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82 530,3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73 376,0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88,9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-14 538,3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-8 702,4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effectLst/>
                          <a:latin typeface="Arial Cyr"/>
                        </a:rPr>
                        <a:t>Поселения всего: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180 597,6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182 159,4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100,9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208 629,6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190 543,8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91,3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-28 032,0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-8 384,4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Arial Cyr"/>
                        </a:rPr>
                        <a:t>Итого консолидированный бюджет Мясниковского района*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1 155 955,6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1 179 203,9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102,0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1 203 515,8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1 171 103,2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97,3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-47 560,2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dirty="0" smtClean="0">
                          <a:effectLst/>
                          <a:latin typeface="Arial Cyr"/>
                        </a:rPr>
                        <a:t>8 100,7</a:t>
                      </a:r>
                      <a:endParaRPr lang="ru-RU" sz="9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* за исключением внутренних оборотов между бюджетом района и бюджетами поселений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75421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6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903479" y="850354"/>
            <a:ext cx="5279771" cy="85045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 smtClean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Arial" charset="0"/>
              </a:rPr>
              <a:t>Структура доходов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Arial" charset="0"/>
              </a:rPr>
              <a:t>1179млн. рублей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1536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4282" y="5357826"/>
            <a:ext cx="535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graphicFrame>
        <p:nvGraphicFramePr>
          <p:cNvPr id="19" name="Диаграмма 18"/>
          <p:cNvGraphicFramePr/>
          <p:nvPr/>
        </p:nvGraphicFramePr>
        <p:xfrm>
          <a:off x="899592" y="1484784"/>
          <a:ext cx="684076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войные круглые скобки 6"/>
          <p:cNvSpPr/>
          <p:nvPr/>
        </p:nvSpPr>
        <p:spPr>
          <a:xfrm>
            <a:off x="1857356" y="764704"/>
            <a:ext cx="5450948" cy="109266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1"/>
                </a:solidFill>
                <a:cs typeface="Times New Roman" pitchFamily="18" charset="0"/>
              </a:rPr>
              <a:t>Дотации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1"/>
                </a:solidFill>
                <a:cs typeface="Times New Roman" pitchFamily="18" charset="0"/>
              </a:rPr>
              <a:t>(млн. руб.)</a:t>
            </a:r>
            <a:endParaRPr lang="ru-RU" sz="36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xmlns="" val="1478389149"/>
              </p:ext>
            </p:extLst>
          </p:nvPr>
        </p:nvGraphicFramePr>
        <p:xfrm>
          <a:off x="0" y="1988840"/>
          <a:ext cx="486003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71024282"/>
              </p:ext>
            </p:extLst>
          </p:nvPr>
        </p:nvGraphicFramePr>
        <p:xfrm>
          <a:off x="4283968" y="1700808"/>
          <a:ext cx="471487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Двойные круглые скобки 14"/>
          <p:cNvSpPr/>
          <p:nvPr/>
        </p:nvSpPr>
        <p:spPr>
          <a:xfrm>
            <a:off x="5220072" y="2420888"/>
            <a:ext cx="2741466" cy="57264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29,5 млн. руб.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войные круглые скобки 6"/>
          <p:cNvSpPr/>
          <p:nvPr/>
        </p:nvSpPr>
        <p:spPr>
          <a:xfrm>
            <a:off x="1835696" y="980728"/>
            <a:ext cx="5472608" cy="87663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Times New Roman" pitchFamily="18" charset="0"/>
              </a:rPr>
              <a:t>Субвенции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Times New Roman" pitchFamily="18" charset="0"/>
              </a:rPr>
              <a:t>(млн. руб.)</a:t>
            </a:r>
            <a:endParaRPr lang="ru-RU" sz="3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</a:t>
            </a:r>
            <a:r>
              <a:rPr lang="ru-RU" sz="1600" b="1" cap="all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-2017</a:t>
            </a:r>
            <a:endParaRPr lang="ru-RU" sz="1600" b="1" cap="all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Fill>
                <a:solidFill>
                  <a:schemeClr val="accent4">
                    <a:lumMod val="50000"/>
                  </a:schemeClr>
                </a:solidFill>
              </a:u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="" xmlns:p14="http://schemas.microsoft.com/office/powerpoint/2010/main" val="1697785081"/>
              </p:ext>
            </p:extLst>
          </p:nvPr>
        </p:nvGraphicFramePr>
        <p:xfrm>
          <a:off x="0" y="1988840"/>
          <a:ext cx="486003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="" xmlns:p14="http://schemas.microsoft.com/office/powerpoint/2010/main" val="983077622"/>
              </p:ext>
            </p:extLst>
          </p:nvPr>
        </p:nvGraphicFramePr>
        <p:xfrm>
          <a:off x="4572000" y="1916832"/>
          <a:ext cx="4233482" cy="47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Двойные круглые скобки 17"/>
          <p:cNvSpPr/>
          <p:nvPr/>
        </p:nvSpPr>
        <p:spPr>
          <a:xfrm>
            <a:off x="4932040" y="2204864"/>
            <a:ext cx="3643338" cy="642942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613,6 млн. руб</a:t>
            </a:r>
            <a:r>
              <a:rPr lang="ru-RU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4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1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xmlns="" val="3699196587"/>
              </p:ext>
            </p:extLst>
          </p:nvPr>
        </p:nvGraphicFramePr>
        <p:xfrm>
          <a:off x="107504" y="1916832"/>
          <a:ext cx="9036496" cy="49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Двойные круглые скобки 18"/>
          <p:cNvSpPr/>
          <p:nvPr/>
        </p:nvSpPr>
        <p:spPr>
          <a:xfrm>
            <a:off x="1115616" y="571480"/>
            <a:ext cx="6357982" cy="141736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Субсидии  в 2017 году (млн. руб.)</a:t>
            </a:r>
            <a:endParaRPr lang="ru-RU" sz="2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4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1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Бюджет - 2017</a:t>
            </a:r>
          </a:p>
        </p:txBody>
      </p:sp>
      <p:sp>
        <p:nvSpPr>
          <p:cNvPr id="19" name="Двойные круглые скобки 18"/>
          <p:cNvSpPr/>
          <p:nvPr/>
        </p:nvSpPr>
        <p:spPr>
          <a:xfrm>
            <a:off x="571472" y="624282"/>
            <a:ext cx="7704856" cy="100565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Субсидии в 2017 году (млн. руб.)</a:t>
            </a:r>
            <a:endParaRPr lang="ru-RU" sz="2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graphicFrame>
        <p:nvGraphicFramePr>
          <p:cNvPr id="17" name="Диаграмма 16"/>
          <p:cNvGraphicFramePr/>
          <p:nvPr/>
        </p:nvGraphicFramePr>
        <p:xfrm>
          <a:off x="107504" y="1628800"/>
          <a:ext cx="871296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7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142976" y="571480"/>
            <a:ext cx="7072362" cy="725804"/>
          </a:xfrm>
          <a:prstGeom prst="bracketPair">
            <a:avLst/>
          </a:prstGeom>
          <a:solidFill>
            <a:schemeClr val="accent3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 smtClean="0">
                <a:solidFill>
                  <a:schemeClr val="accent1"/>
                </a:solidFill>
                <a:cs typeface="Times New Roman" pitchFamily="18" charset="0"/>
              </a:rPr>
              <a:t>Финансовая помощь из Резервного фонда Правительства Ростовской области</a:t>
            </a:r>
            <a:endParaRPr lang="ru-RU" sz="2500" b="1" dirty="0">
              <a:solidFill>
                <a:schemeClr val="accent1"/>
              </a:solidFill>
              <a:cs typeface="Times New Roman" pitchFamily="18" charset="0"/>
            </a:endParaRPr>
          </a:p>
        </p:txBody>
      </p:sp>
      <p:sp>
        <p:nvSpPr>
          <p:cNvPr id="28681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Двойные круглые скобки 10"/>
          <p:cNvSpPr/>
          <p:nvPr/>
        </p:nvSpPr>
        <p:spPr>
          <a:xfrm>
            <a:off x="5755" y="2186177"/>
            <a:ext cx="3059832" cy="790948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Многофункциональная площадка в с. Большие Салы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0" y="4365104"/>
            <a:ext cx="3059832" cy="792088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 smtClean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Мебель для районного дома культуры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cs typeface="Times New Roman" pitchFamily="18" charset="0"/>
              </a:rPr>
              <a:t> </a:t>
            </a:r>
          </a:p>
        </p:txBody>
      </p:sp>
      <p:sp>
        <p:nvSpPr>
          <p:cNvPr id="21" name="Двойные круглые скобки 20"/>
          <p:cNvSpPr/>
          <p:nvPr/>
        </p:nvSpPr>
        <p:spPr>
          <a:xfrm>
            <a:off x="0" y="5993904"/>
            <a:ext cx="3059832" cy="864096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Приобретение генератора для школы искусств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Двойные круглые скобки 17"/>
          <p:cNvSpPr/>
          <p:nvPr/>
        </p:nvSpPr>
        <p:spPr>
          <a:xfrm>
            <a:off x="3115469" y="2329623"/>
            <a:ext cx="1240507" cy="379297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2500,0тыс.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3" name="Двойные круглые скобки 22"/>
          <p:cNvSpPr/>
          <p:nvPr/>
        </p:nvSpPr>
        <p:spPr>
          <a:xfrm>
            <a:off x="3131840" y="4437112"/>
            <a:ext cx="1251173" cy="401744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97,4 тыс.</a:t>
            </a:r>
          </a:p>
        </p:txBody>
      </p:sp>
      <p:sp>
        <p:nvSpPr>
          <p:cNvPr id="26" name="Двойные круглые скобки 25"/>
          <p:cNvSpPr/>
          <p:nvPr/>
        </p:nvSpPr>
        <p:spPr>
          <a:xfrm>
            <a:off x="3131840" y="6237312"/>
            <a:ext cx="1224136" cy="326601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27,4 тыс.</a:t>
            </a:r>
          </a:p>
        </p:txBody>
      </p:sp>
      <p:sp>
        <p:nvSpPr>
          <p:cNvPr id="27" name="Двойные круглые скобки 26"/>
          <p:cNvSpPr/>
          <p:nvPr/>
        </p:nvSpPr>
        <p:spPr>
          <a:xfrm>
            <a:off x="4572000" y="2132856"/>
            <a:ext cx="3096344" cy="1368152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Калининское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приобретение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звукотехнического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проекционного и светового оборудования для МКУ «Дом культуры»</a:t>
            </a:r>
          </a:p>
        </p:txBody>
      </p:sp>
      <p:sp>
        <p:nvSpPr>
          <p:cNvPr id="32" name="Двойные круглые скобки 31"/>
          <p:cNvSpPr/>
          <p:nvPr/>
        </p:nvSpPr>
        <p:spPr>
          <a:xfrm>
            <a:off x="4644008" y="4653136"/>
            <a:ext cx="3096344" cy="1296144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Недвиговское</a:t>
            </a:r>
            <a:endParaRPr lang="ru-RU" sz="16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игровое оборудование для детской площадки и спортивные уличные тренажеры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Двойные круглые скобки 32"/>
          <p:cNvSpPr/>
          <p:nvPr/>
        </p:nvSpPr>
        <p:spPr>
          <a:xfrm>
            <a:off x="4644008" y="3573016"/>
            <a:ext cx="3096344" cy="1008112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u="sng" dirty="0" smtClean="0">
              <a:solidFill>
                <a:schemeClr val="bg1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Крымское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приобретение игрового оборудования для детской площадки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34" name="Двойные круглые скобки 33"/>
          <p:cNvSpPr/>
          <p:nvPr/>
        </p:nvSpPr>
        <p:spPr>
          <a:xfrm>
            <a:off x="7812360" y="5157192"/>
            <a:ext cx="1224136" cy="360040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249,5тыс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5" name="Двойные круглые скобки 34"/>
          <p:cNvSpPr/>
          <p:nvPr/>
        </p:nvSpPr>
        <p:spPr>
          <a:xfrm>
            <a:off x="7812360" y="3789040"/>
            <a:ext cx="1248108" cy="360040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250,0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</a:t>
            </a:r>
          </a:p>
        </p:txBody>
      </p:sp>
      <p:sp>
        <p:nvSpPr>
          <p:cNvPr id="36" name="Двойные круглые скобки 35"/>
          <p:cNvSpPr/>
          <p:nvPr/>
        </p:nvSpPr>
        <p:spPr>
          <a:xfrm>
            <a:off x="7919864" y="2492896"/>
            <a:ext cx="1224136" cy="360040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399,9 тыс.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0" y="71414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5929322" y="142852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0" y="142852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  <p:sp>
        <p:nvSpPr>
          <p:cNvPr id="24" name="Двойные круглые скобки 23"/>
          <p:cNvSpPr/>
          <p:nvPr/>
        </p:nvSpPr>
        <p:spPr>
          <a:xfrm>
            <a:off x="0" y="1340768"/>
            <a:ext cx="4071966" cy="642942"/>
          </a:xfrm>
          <a:prstGeom prst="bracketPair">
            <a:avLst/>
          </a:prstGeom>
          <a:solidFill>
            <a:srgbClr val="D0D8E8"/>
          </a:solidFill>
          <a:ln>
            <a:solidFill>
              <a:srgbClr val="D0D8E8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Муниципальный район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Всего </a:t>
            </a:r>
            <a:r>
              <a:rPr lang="en-US" sz="2200" b="1" dirty="0" smtClean="0">
                <a:solidFill>
                  <a:schemeClr val="tx1"/>
                </a:solidFill>
                <a:cs typeface="Times New Roman" pitchFamily="18" charset="0"/>
              </a:rPr>
              <a:t>5574</a:t>
            </a: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,9 тыс. руб.</a:t>
            </a:r>
            <a:endParaRPr lang="ru-RU" sz="2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5" name="Двойные круглые скобки 24"/>
          <p:cNvSpPr/>
          <p:nvPr/>
        </p:nvSpPr>
        <p:spPr>
          <a:xfrm>
            <a:off x="5508104" y="1340768"/>
            <a:ext cx="3214678" cy="642942"/>
          </a:xfrm>
          <a:prstGeom prst="bracketPair">
            <a:avLst/>
          </a:prstGeom>
          <a:solidFill>
            <a:srgbClr val="D0D8E8"/>
          </a:solidFill>
          <a:ln>
            <a:solidFill>
              <a:srgbClr val="D0D8E8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Поселения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Всего 1345,8 тыс. руб.</a:t>
            </a:r>
            <a:endParaRPr lang="ru-RU" sz="2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8" name="Двойные круглые скобки 27"/>
          <p:cNvSpPr/>
          <p:nvPr/>
        </p:nvSpPr>
        <p:spPr>
          <a:xfrm>
            <a:off x="0" y="2924944"/>
            <a:ext cx="3059832" cy="790948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Навесы, мебель для детских садов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Двойные круглые скобки 28"/>
          <p:cNvSpPr/>
          <p:nvPr/>
        </p:nvSpPr>
        <p:spPr>
          <a:xfrm>
            <a:off x="3131840" y="3068960"/>
            <a:ext cx="1224136" cy="432048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794,3тыс.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0" name="Двойные круглые скобки 29"/>
          <p:cNvSpPr/>
          <p:nvPr/>
        </p:nvSpPr>
        <p:spPr>
          <a:xfrm>
            <a:off x="0" y="5157192"/>
            <a:ext cx="3059832" cy="792088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 smtClean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Повышение заработной платы работникам предприятий культуры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cs typeface="Times New Roman" pitchFamily="18" charset="0"/>
              </a:rPr>
              <a:t> </a:t>
            </a:r>
          </a:p>
        </p:txBody>
      </p:sp>
      <p:sp>
        <p:nvSpPr>
          <p:cNvPr id="39" name="Двойные круглые скобки 38"/>
          <p:cNvSpPr/>
          <p:nvPr/>
        </p:nvSpPr>
        <p:spPr>
          <a:xfrm>
            <a:off x="3059832" y="5301208"/>
            <a:ext cx="1224136" cy="360040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1038 тыс.</a:t>
            </a:r>
          </a:p>
        </p:txBody>
      </p:sp>
      <p:sp>
        <p:nvSpPr>
          <p:cNvPr id="40" name="Двойные круглые скобки 39"/>
          <p:cNvSpPr/>
          <p:nvPr/>
        </p:nvSpPr>
        <p:spPr>
          <a:xfrm>
            <a:off x="4644008" y="5949280"/>
            <a:ext cx="3096344" cy="908720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u="sng" dirty="0" smtClean="0">
              <a:solidFill>
                <a:schemeClr val="bg1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Петровское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пожарное оборудование;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игровое оборудование для детской площадки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1" name="Двойные круглые скобки 40"/>
          <p:cNvSpPr/>
          <p:nvPr/>
        </p:nvSpPr>
        <p:spPr>
          <a:xfrm>
            <a:off x="7812360" y="6309320"/>
            <a:ext cx="1224136" cy="360040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446,4тыс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2" name="Двойные круглые скобки 41"/>
          <p:cNvSpPr/>
          <p:nvPr/>
        </p:nvSpPr>
        <p:spPr>
          <a:xfrm>
            <a:off x="0" y="3717032"/>
            <a:ext cx="3059832" cy="648072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омпьютерная техника и оргтехника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Двойные круглые скобки 42"/>
          <p:cNvSpPr/>
          <p:nvPr/>
        </p:nvSpPr>
        <p:spPr>
          <a:xfrm>
            <a:off x="3131840" y="3789040"/>
            <a:ext cx="1224136" cy="432048"/>
          </a:xfrm>
          <a:prstGeom prst="bracketPair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1117,8 тыс.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1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5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142852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5929322" y="214290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ОТЧЕТ - 2017</a:t>
            </a: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827584" y="714356"/>
            <a:ext cx="7672366" cy="109323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1"/>
                </a:solidFill>
                <a:cs typeface="Times New Roman" pitchFamily="18" charset="0"/>
              </a:rPr>
              <a:t>Собственные доходы консолидированного бюджета</a:t>
            </a:r>
            <a:endParaRPr lang="ru-RU" sz="3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214290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285720" y="2786058"/>
            <a:ext cx="4139952" cy="1656184"/>
          </a:xfrm>
          <a:prstGeom prst="bracketPair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2800" b="1" dirty="0" smtClean="0">
                <a:solidFill>
                  <a:schemeClr val="bg1"/>
                </a:solidFill>
                <a:cs typeface="Times New Roman" pitchFamily="18" charset="0"/>
              </a:rPr>
              <a:t>собственных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доходов в 2017 году  – 433 млн. рублей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Двойные круглые скобки 16"/>
          <p:cNvSpPr/>
          <p:nvPr/>
        </p:nvSpPr>
        <p:spPr>
          <a:xfrm>
            <a:off x="4644008" y="4149080"/>
            <a:ext cx="3672408" cy="1565936"/>
          </a:xfrm>
          <a:prstGeom prst="bracketPai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F81B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600" b="1" dirty="0" smtClean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cs typeface="Times New Roman" pitchFamily="18" charset="0"/>
              </a:rPr>
              <a:t>Перевыполнение плана 2017 года 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cs typeface="Times New Roman" pitchFamily="18" charset="0"/>
              </a:rPr>
              <a:t>36 млн. рублей (</a:t>
            </a:r>
            <a:r>
              <a:rPr lang="ru-RU" sz="2400" b="1" dirty="0" smtClean="0">
                <a:cs typeface="Times New Roman" pitchFamily="18" charset="0"/>
              </a:rPr>
              <a:t>109,1 %)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cs typeface="Times New Roman" pitchFamily="18" charset="0"/>
              </a:rPr>
              <a:t> </a:t>
            </a:r>
          </a:p>
        </p:txBody>
      </p:sp>
      <p:sp>
        <p:nvSpPr>
          <p:cNvPr id="18" name="Двойные круглые скобки 17"/>
          <p:cNvSpPr/>
          <p:nvPr/>
        </p:nvSpPr>
        <p:spPr>
          <a:xfrm>
            <a:off x="4644008" y="2276872"/>
            <a:ext cx="3672408" cy="1366442"/>
          </a:xfrm>
          <a:prstGeom prst="bracketPai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4F81B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chemeClr val="tx1"/>
                </a:solidFill>
                <a:cs typeface="Times New Roman" pitchFamily="18" charset="0"/>
              </a:rPr>
              <a:t>Удельный вес в общем объеме доходов – </a:t>
            </a:r>
            <a:r>
              <a:rPr lang="ru-RU" sz="2600" b="1" dirty="0" smtClean="0">
                <a:cs typeface="Times New Roman" pitchFamily="18" charset="0"/>
              </a:rPr>
              <a:t>36,7</a:t>
            </a:r>
            <a:r>
              <a:rPr lang="ru-RU" sz="2600" b="1" dirty="0" smtClean="0">
                <a:solidFill>
                  <a:schemeClr val="tx1"/>
                </a:solidFill>
                <a:cs typeface="Times New Roman" pitchFamily="18" charset="0"/>
              </a:rPr>
              <a:t>%</a:t>
            </a:r>
            <a:endParaRPr lang="ru-RU" sz="26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5745</TotalTime>
  <Words>1244</Words>
  <Application>Microsoft Office PowerPoint</Application>
  <PresentationFormat>Экран (4:3)</PresentationFormat>
  <Paragraphs>393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Роза</dc:creator>
  <cp:lastModifiedBy>$erg</cp:lastModifiedBy>
  <cp:revision>863</cp:revision>
  <cp:lastPrinted>2018-05-15T09:58:31Z</cp:lastPrinted>
  <dcterms:created xsi:type="dcterms:W3CDTF">2013-02-28T17:57:35Z</dcterms:created>
  <dcterms:modified xsi:type="dcterms:W3CDTF">2019-02-12T12:06:08Z</dcterms:modified>
</cp:coreProperties>
</file>